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68" r:id="rId2"/>
    <p:sldId id="300" r:id="rId3"/>
    <p:sldId id="292" r:id="rId4"/>
    <p:sldId id="287" r:id="rId5"/>
    <p:sldId id="315" r:id="rId6"/>
    <p:sldId id="278" r:id="rId7"/>
    <p:sldId id="321" r:id="rId8"/>
    <p:sldId id="319" r:id="rId9"/>
    <p:sldId id="320" r:id="rId10"/>
    <p:sldId id="322" r:id="rId11"/>
    <p:sldId id="323" r:id="rId12"/>
    <p:sldId id="324" r:id="rId13"/>
    <p:sldId id="325" r:id="rId14"/>
    <p:sldId id="326" r:id="rId15"/>
    <p:sldId id="337" r:id="rId16"/>
    <p:sldId id="329" r:id="rId17"/>
    <p:sldId id="330" r:id="rId18"/>
    <p:sldId id="333" r:id="rId19"/>
    <p:sldId id="334" r:id="rId20"/>
    <p:sldId id="339" r:id="rId21"/>
    <p:sldId id="341" r:id="rId22"/>
    <p:sldId id="340" r:id="rId23"/>
    <p:sldId id="335" r:id="rId24"/>
    <p:sldId id="336" r:id="rId25"/>
    <p:sldId id="312" r:id="rId26"/>
    <p:sldId id="27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kub Hrabovsky" initials="JH" lastIdx="1" clrIdx="0">
    <p:extLst>
      <p:ext uri="{19B8F6BF-5375-455C-9EA6-DF929625EA0E}">
        <p15:presenceInfo xmlns:p15="http://schemas.microsoft.com/office/powerpoint/2012/main" userId="Jakub Hrabovsk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2F2F2"/>
    <a:srgbClr val="8C8888"/>
    <a:srgbClr val="918D8D"/>
    <a:srgbClr val="CBCACA"/>
    <a:srgbClr val="FEDF42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59" autoAdjust="0"/>
    <p:restoredTop sz="69988" autoAdjust="0"/>
  </p:normalViewPr>
  <p:slideViewPr>
    <p:cSldViewPr snapToGrid="0">
      <p:cViewPr>
        <p:scale>
          <a:sx n="66" d="100"/>
          <a:sy n="66" d="100"/>
        </p:scale>
        <p:origin x="2190" y="396"/>
      </p:cViewPr>
      <p:guideLst/>
    </p:cSldViewPr>
  </p:slideViewPr>
  <p:outlineViewPr>
    <p:cViewPr>
      <p:scale>
        <a:sx n="33" d="100"/>
        <a:sy n="33" d="100"/>
      </p:scale>
      <p:origin x="0" y="-27804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276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>
            <a:extLst>
              <a:ext uri="{FF2B5EF4-FFF2-40B4-BE49-F238E27FC236}">
                <a16:creationId xmlns:a16="http://schemas.microsoft.com/office/drawing/2014/main" id="{3D674F61-B626-4BCF-BDE8-68B2FA29B1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91A56F4E-A5F8-422F-97B1-03854CBD49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B9CBFF-45B3-4742-A3A2-503AD37BF957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46D9C2DB-E3B9-48FE-84E1-317A60AC2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BF87CF80-4B14-4EBB-9195-FAFE07A54E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6360F9-EFDD-4DAC-8823-3BD93343F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5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4AC099-D606-4181-85AF-84CD61BC5467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Upraviť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61EFEA-0950-418B-92F6-9CCD0FEDB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235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1EFEA-0950-418B-92F6-9CCD0FEDB7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392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baseline="0" dirty="0" smtClean="0"/>
              <a:t>Na obrázku v pozadí je uvedená cesta, ktorá simbolizuje rozvoj Ethernetu z pohľadu rýchlostí aj s rokmi, cesta smeruje až k terabitovej rýchlosti (cieľ).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1EFEA-0950-418B-92F6-9CCD0FEDB7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9985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Všeobecne</a:t>
            </a:r>
            <a:r>
              <a:rPr lang="sk-SK" baseline="0" dirty="0" smtClean="0"/>
              <a:t> existuje pravidlo, ako zapisovať varianty podľa rýchlosti, typu média a pod. </a:t>
            </a:r>
            <a:endParaRPr lang="sk-SK" dirty="0" smtClean="0"/>
          </a:p>
          <a:p>
            <a:endParaRPr lang="sk-SK" dirty="0" smtClean="0"/>
          </a:p>
          <a:p>
            <a:r>
              <a:rPr lang="sk-SK" dirty="0" smtClean="0"/>
              <a:t>Existujú aj novšie varianty Ethernetu,</a:t>
            </a:r>
            <a:r>
              <a:rPr lang="sk-SK" baseline="0" dirty="0" smtClean="0"/>
              <a:t> ktoré používajú vyššie prenosové technológie - </a:t>
            </a:r>
            <a:r>
              <a:rPr lang="sk-SK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100GBASE,</a:t>
            </a:r>
            <a:r>
              <a:rPr lang="sk-SK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ktoré vychádzajú z optických médií.</a:t>
            </a:r>
          </a:p>
          <a:p>
            <a:endParaRPr lang="sk-SK" sz="1200" b="0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sk-SK" sz="1200" b="1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LLC podvrstva je nezávislá od technológie</a:t>
            </a:r>
            <a:r>
              <a:rPr lang="sk-SK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(viď obrázok, kde LLC zahŕňa všetky varianty) a je realizovaná výhradne v SW ako </a:t>
            </a:r>
            <a:r>
              <a:rPr lang="sk-SK" sz="1200" b="1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driver</a:t>
            </a:r>
            <a:r>
              <a:rPr lang="sk-SK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sieťovej karty. Na druhej strane, MAC je závislá od technológie a preto existujú rôzne štandardy pre túto vrstvu: Bluetooth, Wimax, Wifi, ...</a:t>
            </a:r>
          </a:p>
          <a:p>
            <a:endParaRPr lang="sk-SK" sz="1200" b="0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sk-SK" sz="1200" b="0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1EFEA-0950-418B-92F6-9CCD0FEDB7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78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V</a:t>
            </a:r>
            <a:r>
              <a:rPr lang="sk-SK" baseline="0" dirty="0" smtClean="0"/>
              <a:t> červenom rámiku, v prípade spracovania prijatých rámcov, uvažujeme len so sieťovými rozhraniami na zariadeniach, ktoré pracujú na L3 a vyššie. Prepínače, preberané na nasledujúcej hodine (rozbočovače a prepínače), a ich sieťové rozhrania takto nepracujú, keďže neupravujú hlavičku L2.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1EFEA-0950-418B-92F6-9CCD0FEDB7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212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1EFEA-0950-418B-92F6-9CCD0FEDB7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8708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baseline="0" dirty="0" smtClean="0"/>
              <a:t>FCS sa vypočítava cez tzv. cyklické kódy (</a:t>
            </a:r>
            <a:r>
              <a:rPr lang="sk-SK" b="1" baseline="0" dirty="0" smtClean="0"/>
              <a:t>CRC</a:t>
            </a:r>
            <a:r>
              <a:rPr lang="sk-SK" baseline="0" dirty="0" smtClean="0"/>
              <a:t> - Cyclic Redundancy </a:t>
            </a:r>
            <a:r>
              <a:rPr lang="sk-SK" baseline="0" dirty="0" err="1" smtClean="0"/>
              <a:t>Check</a:t>
            </a:r>
            <a:r>
              <a:rPr lang="sk-SK" baseline="0" dirty="0" smtClean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1EFEA-0950-418B-92F6-9CCD0FEDB7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289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1EFEA-0950-418B-92F6-9CCD0FEDB7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7318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1EFEA-0950-418B-92F6-9CCD0FEDB7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773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1EFEA-0950-418B-92F6-9CCD0FEDB7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565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Logická a fyzická adresa majú spoločný účel </a:t>
            </a:r>
            <a:r>
              <a:rPr lang="sk-SK" dirty="0" smtClean="0">
                <a:sym typeface="Wingdings" panose="05000000000000000000" pitchFamily="2" charset="2"/>
              </a:rPr>
              <a:t> adresovať konkrétne zariadenie/rozhranie,</a:t>
            </a:r>
            <a:r>
              <a:rPr lang="sk-SK" baseline="0" dirty="0" smtClean="0">
                <a:sym typeface="Wingdings" panose="05000000000000000000" pitchFamily="2" charset="2"/>
              </a:rPr>
              <a:t> ktoré môže byť odosieľateľom alebo príjemcom  MAC adresa sa priamo viaže na IP adresu, lebo </a:t>
            </a:r>
            <a:r>
              <a:rPr lang="sk-SK" b="1" baseline="0" dirty="0" smtClean="0">
                <a:sym typeface="Wingdings" panose="05000000000000000000" pitchFamily="2" charset="2"/>
              </a:rPr>
              <a:t>konkrétna dvojica IP:MAC </a:t>
            </a:r>
            <a:r>
              <a:rPr lang="sk-SK" baseline="0" dirty="0" smtClean="0">
                <a:sym typeface="Wingdings" panose="05000000000000000000" pitchFamily="2" charset="2"/>
              </a:rPr>
              <a:t>v danom okamihu označuje </a:t>
            </a:r>
            <a:r>
              <a:rPr lang="sk-SK" b="1" baseline="0" dirty="0" smtClean="0">
                <a:sym typeface="Wingdings" panose="05000000000000000000" pitchFamily="2" charset="2"/>
              </a:rPr>
              <a:t>jedno konkrétne rozhranie</a:t>
            </a:r>
            <a:r>
              <a:rPr lang="sk-SK" baseline="0" dirty="0" smtClean="0">
                <a:sym typeface="Wingdings" panose="05000000000000000000" pitchFamily="2" charset="2"/>
              </a:rPr>
              <a:t>/zariadenie (ak ignorujeme broadcast a multicast adresy). </a:t>
            </a:r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1EFEA-0950-418B-92F6-9CCD0FEDB7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805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1EFEA-0950-418B-92F6-9CCD0FEDB7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776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1EFEA-0950-418B-92F6-9CCD0FEDB7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629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Cieľová</a:t>
            </a:r>
            <a:r>
              <a:rPr lang="sk-SK" baseline="0" dirty="0" smtClean="0"/>
              <a:t> IP adresa (príjemcu) je známa zo sieťovej vrstvy, napr. keď použijeme príkaz </a:t>
            </a:r>
            <a:r>
              <a:rPr lang="sk-SK" i="1" baseline="0" dirty="0" smtClean="0"/>
              <a:t>ping</a:t>
            </a:r>
            <a:r>
              <a:rPr lang="sk-SK" i="0" baseline="0" dirty="0" smtClean="0"/>
              <a:t>, cieľovú IP adresu zadáme my ako používateľ.</a:t>
            </a:r>
            <a:endParaRPr lang="sk-SK" i="1" baseline="0" dirty="0" smtClean="0"/>
          </a:p>
          <a:p>
            <a:endParaRPr lang="sk-SK" i="0" baseline="0" dirty="0" smtClean="0"/>
          </a:p>
          <a:p>
            <a:r>
              <a:rPr lang="sk-SK" b="1" i="0" baseline="0" dirty="0" smtClean="0"/>
              <a:t>MAC adresy na snímkach sú skrátené kvôli čitateľnosti a jednoduchosti</a:t>
            </a:r>
            <a:r>
              <a:rPr lang="sk-SK" i="0" baseline="0" dirty="0" smtClean="0"/>
              <a:t>, v skutočnosti majú MAC adresy formát uvedený na predchádzajúcich snímkach.</a:t>
            </a:r>
          </a:p>
          <a:p>
            <a:endParaRPr lang="sk-SK" i="0" baseline="0" dirty="0" smtClean="0"/>
          </a:p>
          <a:p>
            <a:r>
              <a:rPr lang="sk-SK" b="1" i="0" baseline="0" dirty="0" smtClean="0"/>
              <a:t>ARP správy (žiadosť/odpoveď) obsahujú viac položiek</a:t>
            </a:r>
            <a:r>
              <a:rPr lang="sk-SK" b="0" i="0" baseline="0" dirty="0" smtClean="0"/>
              <a:t>, ale z dôvodu prehľadnosti sme zvolili len ilustratívne zobrazenie štruktúry ARP správ. </a:t>
            </a:r>
            <a:endParaRPr lang="sk-SK" b="1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1EFEA-0950-418B-92F6-9CCD0FEDB7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9849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ARP žiadosť je posielaná s </a:t>
            </a:r>
            <a:r>
              <a:rPr lang="sk-SK" b="1" dirty="0" smtClean="0"/>
              <a:t>broadcast cieľovou MAC adresou</a:t>
            </a:r>
            <a:r>
              <a:rPr lang="sk-SK" dirty="0" smtClean="0"/>
              <a:t>,</a:t>
            </a:r>
            <a:r>
              <a:rPr lang="sk-SK" baseline="0" dirty="0" smtClean="0"/>
              <a:t> aby správu prijali všetky zariadenia v lokálnej sieti. Toto je aj dôvod, prečo </a:t>
            </a:r>
            <a:r>
              <a:rPr lang="sk-SK" b="1" baseline="0" dirty="0" smtClean="0"/>
              <a:t>ARP funguje len v lokálnej sieti</a:t>
            </a:r>
            <a:r>
              <a:rPr lang="sk-SK" baseline="0" dirty="0" smtClean="0"/>
              <a:t> </a:t>
            </a:r>
            <a:r>
              <a:rPr lang="sk-SK" baseline="0" dirty="0" smtClean="0">
                <a:sym typeface="Wingdings" panose="05000000000000000000" pitchFamily="2" charset="2"/>
              </a:rPr>
              <a:t> broadcast správy sa šíria len v rámci lokálnej siete a teda ARP žiadosti príjmu len zariadenia v lokálnej sieti a teda len ony môžu reagovať na túto žiadosť.</a:t>
            </a:r>
          </a:p>
          <a:p>
            <a:endParaRPr lang="sk-SK" baseline="0" dirty="0" smtClean="0">
              <a:sym typeface="Wingdings" panose="05000000000000000000" pitchFamily="2" charset="2"/>
            </a:endParaRPr>
          </a:p>
          <a:p>
            <a:r>
              <a:rPr lang="sk-SK" baseline="0" dirty="0" smtClean="0">
                <a:sym typeface="Wingdings" panose="05000000000000000000" pitchFamily="2" charset="2"/>
              </a:rPr>
              <a:t>V praxi používa ARP žiadosť ako hľadanú MAC adresu </a:t>
            </a:r>
            <a:r>
              <a:rPr lang="sk-SK" b="1" baseline="0" dirty="0" smtClean="0">
                <a:sym typeface="Wingdings" panose="05000000000000000000" pitchFamily="2" charset="2"/>
              </a:rPr>
              <a:t>samé nuly</a:t>
            </a:r>
            <a:r>
              <a:rPr lang="sk-SK" b="0" baseline="0" dirty="0" smtClean="0">
                <a:sym typeface="Wingdings" panose="05000000000000000000" pitchFamily="2" charset="2"/>
              </a:rPr>
              <a:t>, otázniky na snímke sú len ilustratívne.</a:t>
            </a:r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1EFEA-0950-418B-92F6-9CCD0FEDB7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3470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V</a:t>
            </a:r>
            <a:r>
              <a:rPr lang="sk-SK" baseline="0" dirty="0" smtClean="0"/>
              <a:t> rámci ARP odpovede sa </a:t>
            </a:r>
            <a:r>
              <a:rPr lang="sk-SK" b="1" baseline="0" dirty="0" smtClean="0"/>
              <a:t>vymenili zdrojové a cieľové údaje</a:t>
            </a:r>
            <a:r>
              <a:rPr lang="sk-SK" baseline="0" dirty="0" smtClean="0"/>
              <a:t> - ako v ethernetovej hlavičke, tak aj v samotnom tele ARP odpovede. Dôvodom je fakt, že v odpovedi je odosielateľ hľadané zariadenie a prijímateľ pôvodné pýtajúce sa zariadenie. Rovnako tak je ARP odpoveď posielaná už len zariadeniu, ktoré sa pôvodne pýtalo, teda cez </a:t>
            </a:r>
            <a:r>
              <a:rPr lang="sk-SK" b="1" baseline="0" dirty="0" smtClean="0"/>
              <a:t>unicast</a:t>
            </a:r>
            <a:r>
              <a:rPr lang="sk-SK" b="0" baseline="0" dirty="0" smtClean="0"/>
              <a:t> </a:t>
            </a:r>
            <a:r>
              <a:rPr lang="sk-SK" b="0" baseline="0" dirty="0" smtClean="0">
                <a:sym typeface="Wingdings" panose="05000000000000000000" pitchFamily="2" charset="2"/>
              </a:rPr>
              <a:t> táto odpoveď príde už len tomuto zariadeniu (viď. snímka).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1EFEA-0950-418B-92F6-9CCD0FEDB75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746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ARP tabuľka sa nenachádza</a:t>
            </a:r>
            <a:r>
              <a:rPr lang="sk-SK" baseline="0" dirty="0" smtClean="0"/>
              <a:t> len na PC ale na každom zariadení, ktoré pracuje na L3 a vyššie. Teda aj smerovače majú ARP tabuľku.</a:t>
            </a:r>
            <a:endParaRPr lang="en-US" b="0" baseline="0" dirty="0" smtClean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1EFEA-0950-418B-92F6-9CCD0FEDB75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264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1EFEA-0950-418B-92F6-9CCD0FEDB75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233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1EFEA-0950-418B-92F6-9CCD0FEDB7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0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Prezentácia je rozložená do 3 sekcii za účeľom</a:t>
            </a:r>
            <a:r>
              <a:rPr lang="sk-SK" baseline="0" dirty="0" smtClean="0"/>
              <a:t> vniesť organizáciu do danej problematiky. Sekcie sú usporiadané podľa vzájomnej následnosti (vychádzame z postupného vývoja myšlienky komunikácie v rámci siete).</a:t>
            </a:r>
          </a:p>
          <a:p>
            <a:endParaRPr lang="sk-SK" baseline="0" dirty="0" smtClean="0"/>
          </a:p>
          <a:p>
            <a:r>
              <a:rPr lang="sk-SK" baseline="0" dirty="0" smtClean="0"/>
              <a:t>Prvá sekcia – spojová vrstva – poskytuje zoznam úloh, ktoré musí riešiť pre zabezpečenie komunikácie medzi zariadeniami v lokálnej sieti.</a:t>
            </a:r>
            <a:r>
              <a:rPr lang="en-US" baseline="0" dirty="0" smtClean="0"/>
              <a:t> </a:t>
            </a:r>
            <a:r>
              <a:rPr lang="sk-SK" baseline="0" dirty="0" smtClean="0"/>
              <a:t>Obsah spojovej vrstvy vychádza z kurikúl </a:t>
            </a:r>
            <a:r>
              <a:rPr lang="sk-SK" b="1" baseline="0" dirty="0" smtClean="0">
                <a:solidFill>
                  <a:srgbClr val="FF0000"/>
                </a:solidFill>
              </a:rPr>
              <a:t>NetAcad 4.3</a:t>
            </a:r>
            <a:r>
              <a:rPr lang="sk-SK" baseline="0" dirty="0" smtClean="0">
                <a:solidFill>
                  <a:srgbClr val="FF0000"/>
                </a:solidFill>
              </a:rPr>
              <a:t> </a:t>
            </a:r>
            <a:r>
              <a:rPr lang="sk-SK" baseline="0" dirty="0" smtClean="0"/>
              <a:t>(spojová vrstva a jej úlohy) a </a:t>
            </a:r>
            <a:r>
              <a:rPr lang="sk-SK" b="1" baseline="0" dirty="0" smtClean="0">
                <a:solidFill>
                  <a:srgbClr val="FF0000"/>
                </a:solidFill>
              </a:rPr>
              <a:t>4.4</a:t>
            </a:r>
            <a:r>
              <a:rPr lang="sk-SK" baseline="0" dirty="0" smtClean="0"/>
              <a:t> (topológie a formát rámca)</a:t>
            </a:r>
          </a:p>
          <a:p>
            <a:endParaRPr lang="sk-SK" baseline="0" dirty="0" smtClean="0"/>
          </a:p>
          <a:p>
            <a:r>
              <a:rPr lang="sk-SK" baseline="0" dirty="0" smtClean="0"/>
              <a:t>Druhá sekcia – Ethernet – prináša popis technológie ako konkrétneho príkladu protokolu. Obsah Ethernetu vychádza z </a:t>
            </a:r>
            <a:r>
              <a:rPr lang="sk-SK" b="1" baseline="0" dirty="0" smtClean="0"/>
              <a:t>NetAcad 5.1</a:t>
            </a:r>
            <a:endParaRPr lang="sk-SK" baseline="0" dirty="0" smtClean="0"/>
          </a:p>
          <a:p>
            <a:endParaRPr lang="sk-SK" baseline="0" dirty="0" smtClean="0"/>
          </a:p>
          <a:p>
            <a:r>
              <a:rPr lang="sk-SK" baseline="0" dirty="0" smtClean="0"/>
              <a:t>Tretia sekcia popisuje ARP, jeho funkciu (PREČO existuje). V prezentácii je celý proces ARP popísaný na konkrétnych obrázkoch.</a:t>
            </a:r>
            <a:r>
              <a:rPr lang="en-US" baseline="0" dirty="0" smtClean="0"/>
              <a:t> </a:t>
            </a:r>
            <a:r>
              <a:rPr lang="sk-SK" baseline="0" dirty="0" smtClean="0"/>
              <a:t>ARP proces vychádza z </a:t>
            </a:r>
            <a:r>
              <a:rPr lang="sk-SK" b="1" baseline="0" dirty="0" smtClean="0"/>
              <a:t>NetAcad 5.3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1EFEA-0950-418B-92F6-9CCD0FEDB7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456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1EFEA-0950-418B-92F6-9CCD0FEDB7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242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L1</a:t>
            </a:r>
            <a:r>
              <a:rPr lang="sk-SK" baseline="0" dirty="0" smtClean="0"/>
              <a:t> a L2 štandardy tvoria rôzne organizácie, ale L3-L7 štandardy (protokoly) má na starosti už len IETF.</a:t>
            </a:r>
          </a:p>
          <a:p>
            <a:endParaRPr lang="sk-SK" baseline="0" dirty="0" smtClean="0"/>
          </a:p>
          <a:p>
            <a:r>
              <a:rPr lang="sk-SK" baseline="0" dirty="0" smtClean="0"/>
              <a:t>Rozdelenie spojovej vrstvy na 2 podvrstvy je cieľené, </a:t>
            </a:r>
            <a:r>
              <a:rPr lang="sk-SK" b="1" baseline="0" dirty="0" smtClean="0"/>
              <a:t>MAC</a:t>
            </a:r>
            <a:r>
              <a:rPr lang="sk-SK" baseline="0" dirty="0" smtClean="0"/>
              <a:t> slúži na komunikáciu s fyzickou vrstvou a </a:t>
            </a:r>
            <a:r>
              <a:rPr lang="sk-SK" b="1" baseline="0" dirty="0" smtClean="0"/>
              <a:t>LLC</a:t>
            </a:r>
            <a:r>
              <a:rPr lang="sk-SK" baseline="0" dirty="0" smtClean="0"/>
              <a:t> zase na komunikáciu so sieťovou vrstvou </a:t>
            </a:r>
            <a:r>
              <a:rPr lang="sk-SK" baseline="0" dirty="0" smtClean="0">
                <a:sym typeface="Wingdings" panose="05000000000000000000" pitchFamily="2" charset="2"/>
              </a:rPr>
              <a:t> vďaka takémuto rozhraniu je </a:t>
            </a:r>
            <a:r>
              <a:rPr lang="sk-SK" b="1" baseline="0" dirty="0" smtClean="0">
                <a:sym typeface="Wingdings" panose="05000000000000000000" pitchFamily="2" charset="2"/>
              </a:rPr>
              <a:t>fyzická vrstva (technológie) nezávislá od sieťovej vrstvy</a:t>
            </a:r>
            <a:r>
              <a:rPr lang="sk-SK" baseline="0" dirty="0" smtClean="0">
                <a:sym typeface="Wingdings" panose="05000000000000000000" pitchFamily="2" charset="2"/>
              </a:rPr>
              <a:t>, teda rôzne technológie môžeme použiť nad jedným konkrétnym sieťovým protokolom (tak ako je to v súčasnosti s IP), ale súčasne jednu technológiu môžem použiť nad rôznymi sieťovými protokolmi a to všetko bez nutnosti upravovať ich popis.</a:t>
            </a:r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1EFEA-0950-418B-92F6-9CCD0FEDB7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429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1EFEA-0950-418B-92F6-9CCD0FEDB7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13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Uvedené log. topológie sú </a:t>
            </a:r>
            <a:r>
              <a:rPr lang="sk-SK" b="1" dirty="0" smtClean="0"/>
              <a:t>východzie</a:t>
            </a:r>
            <a:r>
              <a:rPr lang="sk-SK" dirty="0" smtClean="0"/>
              <a:t>, teda základné.</a:t>
            </a:r>
            <a:r>
              <a:rPr lang="sk-SK" baseline="0" dirty="0" smtClean="0"/>
              <a:t> V prípade bod-bod topológie nemusia byť zariadenia fyzicky priamo prepojené (odlíšenie od fyzickej topo rovnakého typu), ale správy môžu tiecť len medzi nimi.</a:t>
            </a:r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1EFEA-0950-418B-92F6-9CCD0FEDB7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982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baseline="0" dirty="0" smtClean="0"/>
              <a:t>Príkladom sú priamo žiaci v triede. Vzduch v triede je prenosové médium, prenášané údaje sú slová, </a:t>
            </a:r>
            <a:r>
              <a:rPr lang="sk-SK" baseline="0" dirty="0" err="1" smtClean="0"/>
              <a:t>ktore</a:t>
            </a:r>
            <a:r>
              <a:rPr lang="sk-SK" baseline="0" dirty="0" smtClean="0"/>
              <a:t> žiaci rozprávajú. Žiaci samotní sú odosielatelia a súčasne príjemcovia týchto správ </a:t>
            </a:r>
            <a:r>
              <a:rPr lang="sk-SK" baseline="0" dirty="0" smtClean="0">
                <a:sym typeface="Wingdings" panose="05000000000000000000" pitchFamily="2" charset="2"/>
              </a:rPr>
              <a:t> ide teda o sieť s viacerými zariadeniami, ktoré zdieľajú prenosové médium</a:t>
            </a:r>
            <a:r>
              <a:rPr lang="sk-SK" baseline="0" dirty="0" smtClean="0"/>
              <a:t>. Ak by všetci rozprávali súčasne, ich slová sa pomiešajú a nikto nebude ničomu rozumieť. Preto musíme vniesť do tohto chaosu poriadok</a:t>
            </a:r>
            <a:r>
              <a:rPr lang="en-US" baseline="0" dirty="0" smtClean="0"/>
              <a:t> (</a:t>
            </a:r>
            <a:r>
              <a:rPr lang="sk-SK" baseline="0" dirty="0" smtClean="0"/>
              <a:t>odvolávka na obrázok, kde sedia v kruhu ľudia a rozprávajú sa</a:t>
            </a:r>
            <a:r>
              <a:rPr lang="en-US" baseline="0" dirty="0" smtClean="0"/>
              <a:t>)</a:t>
            </a:r>
            <a:r>
              <a:rPr lang="sk-SK" baseline="0" dirty="0" smtClean="0"/>
              <a:t>.</a:t>
            </a:r>
          </a:p>
          <a:p>
            <a:endParaRPr lang="sk-SK" baseline="0" dirty="0" smtClean="0"/>
          </a:p>
          <a:p>
            <a:r>
              <a:rPr lang="sk-SK" baseline="0" dirty="0" smtClean="0"/>
              <a:t>Prvý typ metód – </a:t>
            </a:r>
            <a:r>
              <a:rPr lang="sk-SK" b="1" baseline="0" dirty="0" smtClean="0"/>
              <a:t>deterministické</a:t>
            </a:r>
            <a:r>
              <a:rPr lang="sk-SK" baseline="0" dirty="0" smtClean="0"/>
              <a:t> – sú tie, ktoré najčastejšie používame v školách. Vyučujúci stanoví pravidlá, ktoré povoľujú vždy hovoriť len jednému žiakovi – hovoriť môže len ten, kto sa prihlási a vyučujúci ho vyvolá. Ostatni sú ticho (v ideálnom prípade). Výhodou je, že vždy hovorí len jeden žiak alebo pedagóg a teda všetci rozumieme ich slovám. Nevýhodou je, že ak by chcel niečo povedať aj iný žiak, musí počkať, kým nebude vyvolaný. Hlásenie sa vyžaduje čas a daný žiak nie je vždy aj vyvolaný.</a:t>
            </a:r>
          </a:p>
          <a:p>
            <a:endParaRPr lang="sk-SK" dirty="0" smtClean="0"/>
          </a:p>
          <a:p>
            <a:r>
              <a:rPr lang="sk-SK" dirty="0" smtClean="0"/>
              <a:t>Druhý typ – </a:t>
            </a:r>
            <a:r>
              <a:rPr lang="sk-SK" b="1" dirty="0" smtClean="0"/>
              <a:t>stochastické</a:t>
            </a:r>
            <a:r>
              <a:rPr lang="sk-SK" baseline="0" dirty="0" smtClean="0"/>
              <a:t> – je prípad, ktorý používame v domácnosti, cez prestávku a pod. Hovoriť môže každý a nemusí čakať na povolenie. Ale keďže sme slušní, nikto neskáče inému do reči. Teda ak rozpráva niekto iný, počkáme kým dohovorí a až potom (ak nezačne rozprávať niekto iný), začneme rozprávať my. V tomto pripade sa ale stáva, že náhodou začnú rozprávať viacerí žiaci naraz (určite sa to stalo žiakom aj pedagógovi), v takom prípade ostatní nerozumejú tomu, čo každý zo žiakov povedal. Títo žiaci teda prestanú rozprávať, počkajú náhodne a opäť zopakujú svoje slová (v rôznych okamihoch). Výhodou je jednoduchosť bez zložitých pravidiel. Nevýhodou je fakt, že občas si ľudia skočia do reči a svoje slová musia následne opakovať. To, ako často si skočia do reči, závisí od počtu žiakov, ktorí sa rozprávajú.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1EFEA-0950-418B-92F6-9CCD0FEDB7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440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b="1" baseline="0" dirty="0" err="1" smtClean="0">
                <a:sym typeface="Wingdings" panose="05000000000000000000" pitchFamily="2" charset="2"/>
              </a:rPr>
              <a:t>Adresácia</a:t>
            </a:r>
            <a:r>
              <a:rPr lang="sk-SK" b="1" baseline="0" dirty="0" smtClean="0">
                <a:sym typeface="Wingdings" panose="05000000000000000000" pitchFamily="2" charset="2"/>
              </a:rPr>
              <a:t> </a:t>
            </a:r>
            <a:r>
              <a:rPr lang="sk-SK" b="0" baseline="0" dirty="0" smtClean="0">
                <a:sym typeface="Wingdings" panose="05000000000000000000" pitchFamily="2" charset="2"/>
              </a:rPr>
              <a:t>– závisí od technológie, akým spôsobom zabezpečí túto funkciu, napr. môže použiť len 1 adresu.</a:t>
            </a:r>
            <a:endParaRPr lang="sk-SK" b="1" baseline="0" dirty="0" smtClean="0">
              <a:sym typeface="Wingdings" panose="05000000000000000000" pitchFamily="2" charset="2"/>
            </a:endParaRPr>
          </a:p>
          <a:p>
            <a:r>
              <a:rPr lang="sk-SK" baseline="0" dirty="0" smtClean="0">
                <a:sym typeface="Wingdings" panose="05000000000000000000" pitchFamily="2" charset="2"/>
              </a:rPr>
              <a:t>Pole – </a:t>
            </a:r>
            <a:r>
              <a:rPr lang="sk-SK" b="1" baseline="0" dirty="0" smtClean="0">
                <a:sym typeface="Wingdings" panose="05000000000000000000" pitchFamily="2" charset="2"/>
              </a:rPr>
              <a:t>riadenie (control) </a:t>
            </a:r>
            <a:r>
              <a:rPr lang="sk-SK" baseline="0" dirty="0" smtClean="0">
                <a:sym typeface="Wingdings" panose="05000000000000000000" pitchFamily="2" charset="2"/>
              </a:rPr>
              <a:t>– je rôzne a závisí silno na konkrétnej technológii, slúži na indikáciu rôznych stavov ako aj na odlíšenie rôznych typov správ v rámci konkrétnej technológie (napr. PPP a tvorba rôznych relácii).</a:t>
            </a:r>
          </a:p>
          <a:p>
            <a:r>
              <a:rPr lang="sk-SK" b="1" dirty="0" smtClean="0"/>
              <a:t>Typ/Dĺžka</a:t>
            </a:r>
            <a:r>
              <a:rPr lang="sk-SK" baseline="0" dirty="0" smtClean="0"/>
              <a:t> – závisí od technológie, ako použije toto pole.</a:t>
            </a:r>
          </a:p>
          <a:p>
            <a:r>
              <a:rPr lang="sk-SK" b="1" baseline="0" dirty="0" smtClean="0"/>
              <a:t>Päta </a:t>
            </a:r>
            <a:r>
              <a:rPr lang="sk-SK" b="0" baseline="0" dirty="0" smtClean="0"/>
              <a:t>–</a:t>
            </a:r>
            <a:r>
              <a:rPr lang="en-US" b="0" baseline="0" dirty="0" smtClean="0"/>
              <a:t> </a:t>
            </a:r>
            <a:r>
              <a:rPr lang="sk-SK" b="0" baseline="0" dirty="0" smtClean="0"/>
              <a:t>spojová vrstva ako jediná pridáva pri enkapsulácii aj pätu, teda údaje za pôvodnú správu.</a:t>
            </a:r>
          </a:p>
          <a:p>
            <a:r>
              <a:rPr lang="sk-SK" b="0" baseline="0" dirty="0" smtClean="0"/>
              <a:t>Polia – </a:t>
            </a:r>
            <a:r>
              <a:rPr lang="sk-SK" b="1" baseline="0" dirty="0" smtClean="0"/>
              <a:t>začiatok a koniec rámca</a:t>
            </a:r>
            <a:r>
              <a:rPr lang="sk-SK" b="0" baseline="0" dirty="0" smtClean="0"/>
              <a:t> – sú riešené priamo HW sieťového adaptéra (karty) a preto sa do sieťového analyzátora (wireshark a pod.) nedostanú, teda nie sú uvedené v odchytených rámcoch.</a:t>
            </a:r>
          </a:p>
          <a:p>
            <a:endParaRPr lang="sk-SK" b="0" baseline="0" dirty="0" smtClean="0"/>
          </a:p>
          <a:p>
            <a:r>
              <a:rPr lang="sk-SK" b="0" baseline="0" dirty="0" smtClean="0"/>
              <a:t>Každé pole v štruktúre rámca má svoju úlohu, ktorá súvisí s úlohami spojovej vrstvy</a:t>
            </a:r>
            <a:r>
              <a:rPr lang="en-US" b="0" baseline="0" dirty="0" smtClean="0"/>
              <a:t>.</a:t>
            </a:r>
            <a:endParaRPr lang="sk-SK" b="0" baseline="0" dirty="0" smtClean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1EFEA-0950-418B-92F6-9CCD0FEDB7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868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529AC31-5EBF-43D5-9FF3-702453FBB82E}"/>
              </a:ext>
            </a:extLst>
          </p:cNvPr>
          <p:cNvSpPr/>
          <p:nvPr userDrawn="1"/>
        </p:nvSpPr>
        <p:spPr>
          <a:xfrm>
            <a:off x="3836708" y="3188165"/>
            <a:ext cx="8355291" cy="51847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Manual Input 4">
            <a:extLst>
              <a:ext uri="{FF2B5EF4-FFF2-40B4-BE49-F238E27FC236}">
                <a16:creationId xmlns:a16="http://schemas.microsoft.com/office/drawing/2014/main" id="{55CE52DC-425C-406D-86AF-BE4C76D20217}"/>
              </a:ext>
            </a:extLst>
          </p:cNvPr>
          <p:cNvSpPr/>
          <p:nvPr userDrawn="1"/>
        </p:nvSpPr>
        <p:spPr>
          <a:xfrm rot="5400000">
            <a:off x="2183880" y="-425970"/>
            <a:ext cx="6515100" cy="805284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4808 h 12808"/>
              <a:gd name="connsiteX1" fmla="*/ 10000 w 10000"/>
              <a:gd name="connsiteY1" fmla="*/ 0 h 12808"/>
              <a:gd name="connsiteX2" fmla="*/ 10000 w 10000"/>
              <a:gd name="connsiteY2" fmla="*/ 12808 h 12808"/>
              <a:gd name="connsiteX3" fmla="*/ 0 w 10000"/>
              <a:gd name="connsiteY3" fmla="*/ 12808 h 12808"/>
              <a:gd name="connsiteX4" fmla="*/ 0 w 10000"/>
              <a:gd name="connsiteY4" fmla="*/ 4808 h 12808"/>
              <a:gd name="connsiteX0" fmla="*/ 0 w 10000"/>
              <a:gd name="connsiteY0" fmla="*/ 4768 h 12808"/>
              <a:gd name="connsiteX1" fmla="*/ 10000 w 10000"/>
              <a:gd name="connsiteY1" fmla="*/ 0 h 12808"/>
              <a:gd name="connsiteX2" fmla="*/ 10000 w 10000"/>
              <a:gd name="connsiteY2" fmla="*/ 12808 h 12808"/>
              <a:gd name="connsiteX3" fmla="*/ 0 w 10000"/>
              <a:gd name="connsiteY3" fmla="*/ 12808 h 12808"/>
              <a:gd name="connsiteX4" fmla="*/ 0 w 10000"/>
              <a:gd name="connsiteY4" fmla="*/ 4768 h 12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2808">
                <a:moveTo>
                  <a:pt x="0" y="4768"/>
                </a:moveTo>
                <a:lnTo>
                  <a:pt x="10000" y="0"/>
                </a:lnTo>
                <a:lnTo>
                  <a:pt x="10000" y="12808"/>
                </a:lnTo>
                <a:lnTo>
                  <a:pt x="0" y="12808"/>
                </a:lnTo>
                <a:lnTo>
                  <a:pt x="0" y="4768"/>
                </a:lnTo>
                <a:close/>
              </a:path>
            </a:pathLst>
          </a:cu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Manual Input 4">
            <a:extLst>
              <a:ext uri="{FF2B5EF4-FFF2-40B4-BE49-F238E27FC236}">
                <a16:creationId xmlns:a16="http://schemas.microsoft.com/office/drawing/2014/main" id="{29D31B15-27CF-4008-B0B8-6FC55D2CC79C}"/>
              </a:ext>
            </a:extLst>
          </p:cNvPr>
          <p:cNvSpPr/>
          <p:nvPr userDrawn="1"/>
        </p:nvSpPr>
        <p:spPr>
          <a:xfrm rot="5400000">
            <a:off x="768870" y="-425970"/>
            <a:ext cx="6515100" cy="805284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4808 h 12808"/>
              <a:gd name="connsiteX1" fmla="*/ 10000 w 10000"/>
              <a:gd name="connsiteY1" fmla="*/ 0 h 12808"/>
              <a:gd name="connsiteX2" fmla="*/ 10000 w 10000"/>
              <a:gd name="connsiteY2" fmla="*/ 12808 h 12808"/>
              <a:gd name="connsiteX3" fmla="*/ 0 w 10000"/>
              <a:gd name="connsiteY3" fmla="*/ 12808 h 12808"/>
              <a:gd name="connsiteX4" fmla="*/ 0 w 10000"/>
              <a:gd name="connsiteY4" fmla="*/ 4808 h 12808"/>
              <a:gd name="connsiteX0" fmla="*/ 0 w 10000"/>
              <a:gd name="connsiteY0" fmla="*/ 4768 h 12808"/>
              <a:gd name="connsiteX1" fmla="*/ 10000 w 10000"/>
              <a:gd name="connsiteY1" fmla="*/ 0 h 12808"/>
              <a:gd name="connsiteX2" fmla="*/ 10000 w 10000"/>
              <a:gd name="connsiteY2" fmla="*/ 12808 h 12808"/>
              <a:gd name="connsiteX3" fmla="*/ 0 w 10000"/>
              <a:gd name="connsiteY3" fmla="*/ 12808 h 12808"/>
              <a:gd name="connsiteX4" fmla="*/ 0 w 10000"/>
              <a:gd name="connsiteY4" fmla="*/ 4768 h 12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2808">
                <a:moveTo>
                  <a:pt x="0" y="4768"/>
                </a:moveTo>
                <a:lnTo>
                  <a:pt x="10000" y="0"/>
                </a:lnTo>
                <a:lnTo>
                  <a:pt x="10000" y="12808"/>
                </a:lnTo>
                <a:lnTo>
                  <a:pt x="0" y="12808"/>
                </a:lnTo>
                <a:lnTo>
                  <a:pt x="0" y="476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AAECFB3-6B3F-4F9B-98D0-04014512C9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383268"/>
            <a:ext cx="5024842" cy="1333500"/>
          </a:xfrm>
        </p:spPr>
        <p:txBody>
          <a:bodyPr>
            <a:normAutofit/>
          </a:bodyPr>
          <a:lstStyle>
            <a:lvl1pPr marL="0" indent="0" algn="l">
              <a:buNone/>
              <a:defRPr sz="36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1C622A8-9026-4184-80BB-03F57732D6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577249"/>
            <a:ext cx="5024842" cy="1474390"/>
          </a:xfrm>
        </p:spPr>
        <p:txBody>
          <a:bodyPr anchor="t">
            <a:noAutofit/>
          </a:bodyPr>
          <a:lstStyle>
            <a:lvl1pPr algn="l">
              <a:defRPr sz="4800" b="1">
                <a:solidFill>
                  <a:srgbClr val="FEDF4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2" descr="http://itakademia.sk/wp-content/uploads/2017/03/IT_AKADEMIA-1.png">
            <a:extLst>
              <a:ext uri="{FF2B5EF4-FFF2-40B4-BE49-F238E27FC236}">
                <a16:creationId xmlns:a16="http://schemas.microsoft.com/office/drawing/2014/main" id="{9B741733-4843-42F6-A0B7-7750AEB560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9764" y="3329849"/>
            <a:ext cx="1132741" cy="27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http://itakademia.sk/wp-content/uploads/2017/03/UMB.png">
            <a:extLst>
              <a:ext uri="{FF2B5EF4-FFF2-40B4-BE49-F238E27FC236}">
                <a16:creationId xmlns:a16="http://schemas.microsoft.com/office/drawing/2014/main" id="{1E1F399A-7553-4DF6-AB39-8B79EBAEEA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7185" y="489919"/>
            <a:ext cx="519315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itakademia.sk/wp-content/uploads/2017/03/MS_SK.png">
            <a:extLst>
              <a:ext uri="{FF2B5EF4-FFF2-40B4-BE49-F238E27FC236}">
                <a16:creationId xmlns:a16="http://schemas.microsoft.com/office/drawing/2014/main" id="{FA911AC2-4F48-4611-8272-D46FB193709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323" y="6021384"/>
            <a:ext cx="157162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http://itakademia.sk/wp-content/uploads/2017/03/CVTIbocne.png">
            <a:extLst>
              <a:ext uri="{FF2B5EF4-FFF2-40B4-BE49-F238E27FC236}">
                <a16:creationId xmlns:a16="http://schemas.microsoft.com/office/drawing/2014/main" id="{871465BD-C349-4CED-97A7-DF9BBA3688C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068" y="472774"/>
            <a:ext cx="5524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://itakademia.sk/wp-content/uploads/2017/03/Tukebocne.png">
            <a:extLst>
              <a:ext uri="{FF2B5EF4-FFF2-40B4-BE49-F238E27FC236}">
                <a16:creationId xmlns:a16="http://schemas.microsoft.com/office/drawing/2014/main" id="{C62C1E18-69E6-4569-841F-93F711C5847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980" y="487062"/>
            <a:ext cx="523875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http://itakademia.sk/wp-content/uploads/2017/03/Nitrabocne.png">
            <a:extLst>
              <a:ext uri="{FF2B5EF4-FFF2-40B4-BE49-F238E27FC236}">
                <a16:creationId xmlns:a16="http://schemas.microsoft.com/office/drawing/2014/main" id="{C2BDB39D-40A3-4578-B7B8-12ABA4B71EE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0317" y="491824"/>
            <a:ext cx="523875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http://itakademia.sk/wp-content/uploads/2017/03/zilina.png">
            <a:extLst>
              <a:ext uri="{FF2B5EF4-FFF2-40B4-BE49-F238E27FC236}">
                <a16:creationId xmlns:a16="http://schemas.microsoft.com/office/drawing/2014/main" id="{92C22BFC-B48C-42D8-9C39-50A4EDB2F0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654" y="489919"/>
            <a:ext cx="510309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http://itakademia.sk/wp-content/uploads/2017/03/UPJS.png">
            <a:extLst>
              <a:ext uri="{FF2B5EF4-FFF2-40B4-BE49-F238E27FC236}">
                <a16:creationId xmlns:a16="http://schemas.microsoft.com/office/drawing/2014/main" id="{78FC6B54-5C33-43B9-BBEB-9462A7B005C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425" y="489919"/>
            <a:ext cx="492298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http://itakademia.sk/wp-content/uploads/2017/03/OPLZ_farebne-3.png">
            <a:extLst>
              <a:ext uri="{FF2B5EF4-FFF2-40B4-BE49-F238E27FC236}">
                <a16:creationId xmlns:a16="http://schemas.microsoft.com/office/drawing/2014/main" id="{D6605263-F8AA-45FA-8A90-7C334421E4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582" y="5177019"/>
            <a:ext cx="238125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98E754E-6810-492F-A22E-6F0E93D336E4}"/>
              </a:ext>
            </a:extLst>
          </p:cNvPr>
          <p:cNvSpPr/>
          <p:nvPr userDrawn="1"/>
        </p:nvSpPr>
        <p:spPr>
          <a:xfrm>
            <a:off x="-852" y="-479"/>
            <a:ext cx="12192852" cy="343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67CEC3B-314F-47B8-AE2D-86284008AC04}"/>
              </a:ext>
            </a:extLst>
          </p:cNvPr>
          <p:cNvSpPr txBox="1">
            <a:spLocks/>
          </p:cNvSpPr>
          <p:nvPr userDrawn="1"/>
        </p:nvSpPr>
        <p:spPr>
          <a:xfrm>
            <a:off x="296901" y="-479"/>
            <a:ext cx="11750555" cy="3433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i="1" dirty="0" err="1">
                <a:solidFill>
                  <a:schemeClr val="bg1"/>
                </a:solidFill>
                <a:latin typeface="+mn-lt"/>
              </a:rPr>
              <a:t>Tento</a:t>
            </a:r>
            <a:r>
              <a:rPr lang="en-US" sz="12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+mn-lt"/>
              </a:rPr>
              <a:t>projekt</a:t>
            </a:r>
            <a:r>
              <a:rPr lang="en-US" sz="12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+mn-lt"/>
              </a:rPr>
              <a:t>sa</a:t>
            </a:r>
            <a:r>
              <a:rPr lang="en-US" sz="12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+mn-lt"/>
              </a:rPr>
              <a:t>realizuje</a:t>
            </a:r>
            <a:r>
              <a:rPr lang="en-US" sz="12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+mn-lt"/>
              </a:rPr>
              <a:t>vďaka</a:t>
            </a:r>
            <a:r>
              <a:rPr lang="en-US" sz="12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+mn-lt"/>
              </a:rPr>
              <a:t>podpore</a:t>
            </a:r>
            <a:r>
              <a:rPr lang="en-US" sz="1200" i="1" dirty="0">
                <a:solidFill>
                  <a:schemeClr val="bg1"/>
                </a:solidFill>
                <a:latin typeface="+mn-lt"/>
              </a:rPr>
              <a:t> z </a:t>
            </a:r>
            <a:r>
              <a:rPr lang="en-US" sz="1200" i="1" dirty="0" err="1">
                <a:solidFill>
                  <a:schemeClr val="bg1"/>
                </a:solidFill>
                <a:latin typeface="+mn-lt"/>
              </a:rPr>
              <a:t>Európskeho</a:t>
            </a:r>
            <a:r>
              <a:rPr lang="en-US" sz="12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+mn-lt"/>
              </a:rPr>
              <a:t>sociálneho</a:t>
            </a:r>
            <a:r>
              <a:rPr lang="en-US" sz="12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+mn-lt"/>
              </a:rPr>
              <a:t>fondu</a:t>
            </a:r>
            <a:r>
              <a:rPr lang="en-US" sz="1200" i="1" dirty="0">
                <a:solidFill>
                  <a:schemeClr val="bg1"/>
                </a:solidFill>
                <a:latin typeface="+mn-lt"/>
              </a:rPr>
              <a:t> a </a:t>
            </a:r>
            <a:r>
              <a:rPr lang="en-US" sz="1200" i="1" dirty="0" err="1">
                <a:solidFill>
                  <a:schemeClr val="bg1"/>
                </a:solidFill>
                <a:latin typeface="+mn-lt"/>
              </a:rPr>
              <a:t>Európskeho</a:t>
            </a:r>
            <a:r>
              <a:rPr lang="en-US" sz="12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+mn-lt"/>
              </a:rPr>
              <a:t>fondu</a:t>
            </a:r>
            <a:r>
              <a:rPr lang="en-US" sz="12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+mn-lt"/>
              </a:rPr>
              <a:t>regionálneho</a:t>
            </a:r>
            <a:r>
              <a:rPr lang="en-US" sz="12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+mn-lt"/>
              </a:rPr>
              <a:t>rozvoja</a:t>
            </a:r>
            <a:r>
              <a:rPr lang="en-US" sz="1200" i="1" dirty="0">
                <a:solidFill>
                  <a:schemeClr val="bg1"/>
                </a:solidFill>
                <a:latin typeface="+mn-lt"/>
              </a:rPr>
              <a:t> v </a:t>
            </a:r>
            <a:r>
              <a:rPr lang="en-US" sz="1200" i="1" dirty="0" err="1">
                <a:solidFill>
                  <a:schemeClr val="bg1"/>
                </a:solidFill>
                <a:latin typeface="+mn-lt"/>
              </a:rPr>
              <a:t>rámci</a:t>
            </a:r>
            <a:r>
              <a:rPr lang="en-US" sz="12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+mn-lt"/>
              </a:rPr>
              <a:t>Operačného</a:t>
            </a:r>
            <a:r>
              <a:rPr lang="en-US" sz="12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+mn-lt"/>
              </a:rPr>
              <a:t>programu</a:t>
            </a:r>
            <a:r>
              <a:rPr lang="en-US" sz="12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+mn-lt"/>
              </a:rPr>
              <a:t>Ľudské</a:t>
            </a:r>
            <a:r>
              <a:rPr lang="en-US" sz="12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+mn-lt"/>
              </a:rPr>
              <a:t>zdroje</a:t>
            </a:r>
            <a:endParaRPr lang="en-US" sz="11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FF347E-8831-451D-B485-2AF90C0C1313}"/>
              </a:ext>
            </a:extLst>
          </p:cNvPr>
          <p:cNvSpPr/>
          <p:nvPr userDrawn="1"/>
        </p:nvSpPr>
        <p:spPr>
          <a:xfrm>
            <a:off x="772787" y="6368822"/>
            <a:ext cx="96051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 dirty="0">
                <a:ln w="0"/>
                <a:solidFill>
                  <a:srgbClr val="FFC000"/>
                </a:solidFill>
                <a:effectLst/>
              </a:rPr>
              <a:t>minded.sk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B0A802-A265-4D05-A534-0DC912921FEF}"/>
              </a:ext>
            </a:extLst>
          </p:cNvPr>
          <p:cNvSpPr/>
          <p:nvPr userDrawn="1"/>
        </p:nvSpPr>
        <p:spPr>
          <a:xfrm>
            <a:off x="1905391" y="6361211"/>
            <a:ext cx="2239267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 dirty="0">
                <a:ln w="0"/>
                <a:solidFill>
                  <a:srgbClr val="FFC000"/>
                </a:solidFill>
                <a:effectLst/>
              </a:rPr>
              <a:t>employment.gov.sk/sk/esf/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2E30BBD-766B-4452-9532-E42158393645}"/>
              </a:ext>
            </a:extLst>
          </p:cNvPr>
          <p:cNvSpPr/>
          <p:nvPr userDrawn="1"/>
        </p:nvSpPr>
        <p:spPr>
          <a:xfrm>
            <a:off x="4312063" y="6359576"/>
            <a:ext cx="1222707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 dirty="0">
                <a:ln w="0"/>
                <a:solidFill>
                  <a:srgbClr val="FFC000"/>
                </a:solidFill>
                <a:effectLst/>
              </a:rPr>
              <a:t>itakademia.sk</a:t>
            </a:r>
          </a:p>
        </p:txBody>
      </p:sp>
      <p:pic>
        <p:nvPicPr>
          <p:cNvPr id="29" name="Picture 2" descr="Image result for europska unia europsky socialny fond regionalneho rozvoja">
            <a:extLst>
              <a:ext uri="{FF2B5EF4-FFF2-40B4-BE49-F238E27FC236}">
                <a16:creationId xmlns:a16="http://schemas.microsoft.com/office/drawing/2014/main" id="{7B93DA90-EF71-4B83-A01E-107A0389D2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3281" y="4309481"/>
            <a:ext cx="2408908" cy="51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601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n text (vzor pre príkazy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5">
            <a:extLst>
              <a:ext uri="{FF2B5EF4-FFF2-40B4-BE49-F238E27FC236}">
                <a16:creationId xmlns:a16="http://schemas.microsoft.com/office/drawing/2014/main" id="{03687CA5-33AE-42D2-8186-CA0BCFF63A02}"/>
              </a:ext>
            </a:extLst>
          </p:cNvPr>
          <p:cNvSpPr/>
          <p:nvPr userDrawn="1"/>
        </p:nvSpPr>
        <p:spPr>
          <a:xfrm>
            <a:off x="0" y="402833"/>
            <a:ext cx="12192000" cy="350165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362CCD5B-6B4D-49DC-A54C-D7425F8D2EBD}"/>
              </a:ext>
            </a:extLst>
          </p:cNvPr>
          <p:cNvSpPr/>
          <p:nvPr userDrawn="1"/>
        </p:nvSpPr>
        <p:spPr>
          <a:xfrm>
            <a:off x="0" y="0"/>
            <a:ext cx="12192000" cy="40283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EB0D9-D15C-445F-AA68-E77FEDFED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C05E6-94E8-4E27-A511-DFC9530636C4}" type="datetime1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24F8F-CC2B-4B83-A16E-EC781E06E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947A6-F8BC-41B4-884B-6D03EBAA5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2FAD6-6411-42DC-8BC5-F549E347F0C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itakademia.sk/wp-content/uploads/2017/03/IT_AKADEMIA-1.png">
            <a:extLst>
              <a:ext uri="{FF2B5EF4-FFF2-40B4-BE49-F238E27FC236}">
                <a16:creationId xmlns:a16="http://schemas.microsoft.com/office/drawing/2014/main" id="{AFA64B0B-F1C4-4B3E-9E3D-12FF6B3BB1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6084" y="38044"/>
            <a:ext cx="1132741" cy="27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D3B0643D-BB05-4B3E-AA18-521323C9FCE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838200" y="502508"/>
            <a:ext cx="10515600" cy="756665"/>
          </a:xfrm>
        </p:spPr>
        <p:txBody>
          <a:bodyPr anchor="ctr">
            <a:no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buNone/>
              <a:defRPr sz="4000">
                <a:solidFill>
                  <a:srgbClr val="FEDF4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691048B-8282-4566-A184-98B35E37A0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8044"/>
            <a:ext cx="10515600" cy="364789"/>
          </a:xfrm>
        </p:spPr>
        <p:txBody>
          <a:bodyPr anchor="t">
            <a:normAutofit/>
          </a:bodyPr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FC86720-504A-4525-94DC-0A4633F5E6F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38200" y="1442309"/>
            <a:ext cx="10515600" cy="5206141"/>
          </a:xfrm>
          <a:solidFill>
            <a:schemeClr val="bg1"/>
          </a:solidFill>
          <a:ln w="38100">
            <a:solidFill>
              <a:srgbClr val="FFC000"/>
            </a:solidFill>
          </a:ln>
        </p:spPr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745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ie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Manual Input 4">
            <a:extLst>
              <a:ext uri="{FF2B5EF4-FFF2-40B4-BE49-F238E27FC236}">
                <a16:creationId xmlns:a16="http://schemas.microsoft.com/office/drawing/2014/main" id="{0586FA7C-6334-4E6E-98E6-CA4308810CC3}"/>
              </a:ext>
            </a:extLst>
          </p:cNvPr>
          <p:cNvSpPr/>
          <p:nvPr userDrawn="1"/>
        </p:nvSpPr>
        <p:spPr>
          <a:xfrm rot="5400000">
            <a:off x="2183880" y="-425970"/>
            <a:ext cx="6515100" cy="805284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4808 h 12808"/>
              <a:gd name="connsiteX1" fmla="*/ 10000 w 10000"/>
              <a:gd name="connsiteY1" fmla="*/ 0 h 12808"/>
              <a:gd name="connsiteX2" fmla="*/ 10000 w 10000"/>
              <a:gd name="connsiteY2" fmla="*/ 12808 h 12808"/>
              <a:gd name="connsiteX3" fmla="*/ 0 w 10000"/>
              <a:gd name="connsiteY3" fmla="*/ 12808 h 12808"/>
              <a:gd name="connsiteX4" fmla="*/ 0 w 10000"/>
              <a:gd name="connsiteY4" fmla="*/ 4808 h 12808"/>
              <a:gd name="connsiteX0" fmla="*/ 0 w 10000"/>
              <a:gd name="connsiteY0" fmla="*/ 4768 h 12808"/>
              <a:gd name="connsiteX1" fmla="*/ 10000 w 10000"/>
              <a:gd name="connsiteY1" fmla="*/ 0 h 12808"/>
              <a:gd name="connsiteX2" fmla="*/ 10000 w 10000"/>
              <a:gd name="connsiteY2" fmla="*/ 12808 h 12808"/>
              <a:gd name="connsiteX3" fmla="*/ 0 w 10000"/>
              <a:gd name="connsiteY3" fmla="*/ 12808 h 12808"/>
              <a:gd name="connsiteX4" fmla="*/ 0 w 10000"/>
              <a:gd name="connsiteY4" fmla="*/ 4768 h 12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2808">
                <a:moveTo>
                  <a:pt x="0" y="4768"/>
                </a:moveTo>
                <a:lnTo>
                  <a:pt x="10000" y="0"/>
                </a:lnTo>
                <a:lnTo>
                  <a:pt x="10000" y="12808"/>
                </a:lnTo>
                <a:lnTo>
                  <a:pt x="0" y="12808"/>
                </a:lnTo>
                <a:lnTo>
                  <a:pt x="0" y="4768"/>
                </a:lnTo>
                <a:close/>
              </a:path>
            </a:pathLst>
          </a:cu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Manual Input 4">
            <a:extLst>
              <a:ext uri="{FF2B5EF4-FFF2-40B4-BE49-F238E27FC236}">
                <a16:creationId xmlns:a16="http://schemas.microsoft.com/office/drawing/2014/main" id="{AC1CCDF7-0835-4A51-895F-A30BADA099F7}"/>
              </a:ext>
            </a:extLst>
          </p:cNvPr>
          <p:cNvSpPr/>
          <p:nvPr userDrawn="1"/>
        </p:nvSpPr>
        <p:spPr>
          <a:xfrm rot="5400000">
            <a:off x="768870" y="-425970"/>
            <a:ext cx="6515100" cy="805284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4808 h 12808"/>
              <a:gd name="connsiteX1" fmla="*/ 10000 w 10000"/>
              <a:gd name="connsiteY1" fmla="*/ 0 h 12808"/>
              <a:gd name="connsiteX2" fmla="*/ 10000 w 10000"/>
              <a:gd name="connsiteY2" fmla="*/ 12808 h 12808"/>
              <a:gd name="connsiteX3" fmla="*/ 0 w 10000"/>
              <a:gd name="connsiteY3" fmla="*/ 12808 h 12808"/>
              <a:gd name="connsiteX4" fmla="*/ 0 w 10000"/>
              <a:gd name="connsiteY4" fmla="*/ 4808 h 12808"/>
              <a:gd name="connsiteX0" fmla="*/ 0 w 10000"/>
              <a:gd name="connsiteY0" fmla="*/ 4768 h 12808"/>
              <a:gd name="connsiteX1" fmla="*/ 10000 w 10000"/>
              <a:gd name="connsiteY1" fmla="*/ 0 h 12808"/>
              <a:gd name="connsiteX2" fmla="*/ 10000 w 10000"/>
              <a:gd name="connsiteY2" fmla="*/ 12808 h 12808"/>
              <a:gd name="connsiteX3" fmla="*/ 0 w 10000"/>
              <a:gd name="connsiteY3" fmla="*/ 12808 h 12808"/>
              <a:gd name="connsiteX4" fmla="*/ 0 w 10000"/>
              <a:gd name="connsiteY4" fmla="*/ 4768 h 12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2808">
                <a:moveTo>
                  <a:pt x="0" y="4768"/>
                </a:moveTo>
                <a:lnTo>
                  <a:pt x="10000" y="0"/>
                </a:lnTo>
                <a:lnTo>
                  <a:pt x="10000" y="12808"/>
                </a:lnTo>
                <a:lnTo>
                  <a:pt x="0" y="12808"/>
                </a:lnTo>
                <a:lnTo>
                  <a:pt x="0" y="476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19">
            <a:extLst>
              <a:ext uri="{FF2B5EF4-FFF2-40B4-BE49-F238E27FC236}">
                <a16:creationId xmlns:a16="http://schemas.microsoft.com/office/drawing/2014/main" id="{55016AF2-C09D-4E8B-A726-48188C341CBE}"/>
              </a:ext>
            </a:extLst>
          </p:cNvPr>
          <p:cNvSpPr/>
          <p:nvPr userDrawn="1"/>
        </p:nvSpPr>
        <p:spPr>
          <a:xfrm>
            <a:off x="-852" y="-479"/>
            <a:ext cx="12192852" cy="343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67AC62B-C53D-431C-90F1-A3C4A659F802}"/>
              </a:ext>
            </a:extLst>
          </p:cNvPr>
          <p:cNvSpPr txBox="1">
            <a:spLocks/>
          </p:cNvSpPr>
          <p:nvPr userDrawn="1"/>
        </p:nvSpPr>
        <p:spPr>
          <a:xfrm>
            <a:off x="296901" y="-479"/>
            <a:ext cx="11750555" cy="3433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i="1" dirty="0" err="1">
                <a:solidFill>
                  <a:schemeClr val="bg1"/>
                </a:solidFill>
                <a:latin typeface="+mn-lt"/>
              </a:rPr>
              <a:t>Tento</a:t>
            </a:r>
            <a:r>
              <a:rPr lang="en-US" sz="12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+mn-lt"/>
              </a:rPr>
              <a:t>projekt</a:t>
            </a:r>
            <a:r>
              <a:rPr lang="en-US" sz="12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+mn-lt"/>
              </a:rPr>
              <a:t>sa</a:t>
            </a:r>
            <a:r>
              <a:rPr lang="en-US" sz="12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+mn-lt"/>
              </a:rPr>
              <a:t>realizuje</a:t>
            </a:r>
            <a:r>
              <a:rPr lang="en-US" sz="12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+mn-lt"/>
              </a:rPr>
              <a:t>vďaka</a:t>
            </a:r>
            <a:r>
              <a:rPr lang="en-US" sz="12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+mn-lt"/>
              </a:rPr>
              <a:t>podpore</a:t>
            </a:r>
            <a:r>
              <a:rPr lang="en-US" sz="1200" i="1" dirty="0">
                <a:solidFill>
                  <a:schemeClr val="bg1"/>
                </a:solidFill>
                <a:latin typeface="+mn-lt"/>
              </a:rPr>
              <a:t> z </a:t>
            </a:r>
            <a:r>
              <a:rPr lang="en-US" sz="1200" i="1" dirty="0" err="1">
                <a:solidFill>
                  <a:schemeClr val="bg1"/>
                </a:solidFill>
                <a:latin typeface="+mn-lt"/>
              </a:rPr>
              <a:t>Európskeho</a:t>
            </a:r>
            <a:r>
              <a:rPr lang="en-US" sz="12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+mn-lt"/>
              </a:rPr>
              <a:t>sociálneho</a:t>
            </a:r>
            <a:r>
              <a:rPr lang="en-US" sz="12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+mn-lt"/>
              </a:rPr>
              <a:t>fondu</a:t>
            </a:r>
            <a:r>
              <a:rPr lang="en-US" sz="1200" i="1" dirty="0">
                <a:solidFill>
                  <a:schemeClr val="bg1"/>
                </a:solidFill>
                <a:latin typeface="+mn-lt"/>
              </a:rPr>
              <a:t> a </a:t>
            </a:r>
            <a:r>
              <a:rPr lang="en-US" sz="1200" i="1" dirty="0" err="1">
                <a:solidFill>
                  <a:schemeClr val="bg1"/>
                </a:solidFill>
                <a:latin typeface="+mn-lt"/>
              </a:rPr>
              <a:t>Európskeho</a:t>
            </a:r>
            <a:r>
              <a:rPr lang="en-US" sz="12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+mn-lt"/>
              </a:rPr>
              <a:t>fondu</a:t>
            </a:r>
            <a:r>
              <a:rPr lang="en-US" sz="12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+mn-lt"/>
              </a:rPr>
              <a:t>regionálneho</a:t>
            </a:r>
            <a:r>
              <a:rPr lang="en-US" sz="12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+mn-lt"/>
              </a:rPr>
              <a:t>rozvoja</a:t>
            </a:r>
            <a:r>
              <a:rPr lang="en-US" sz="1200" i="1" dirty="0">
                <a:solidFill>
                  <a:schemeClr val="bg1"/>
                </a:solidFill>
                <a:latin typeface="+mn-lt"/>
              </a:rPr>
              <a:t> v </a:t>
            </a:r>
            <a:r>
              <a:rPr lang="en-US" sz="1200" i="1" dirty="0" err="1">
                <a:solidFill>
                  <a:schemeClr val="bg1"/>
                </a:solidFill>
                <a:latin typeface="+mn-lt"/>
              </a:rPr>
              <a:t>rámci</a:t>
            </a:r>
            <a:r>
              <a:rPr lang="en-US" sz="12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+mn-lt"/>
              </a:rPr>
              <a:t>Operačného</a:t>
            </a:r>
            <a:r>
              <a:rPr lang="en-US" sz="12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+mn-lt"/>
              </a:rPr>
              <a:t>programu</a:t>
            </a:r>
            <a:r>
              <a:rPr lang="en-US" sz="12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+mn-lt"/>
              </a:rPr>
              <a:t>Ľudské</a:t>
            </a:r>
            <a:r>
              <a:rPr lang="en-US" sz="12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+mn-lt"/>
              </a:rPr>
              <a:t>zdroje</a:t>
            </a:r>
            <a:endParaRPr lang="en-US" sz="11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F4E8A22B-6454-4E00-B056-8962E3163D9B}"/>
              </a:ext>
            </a:extLst>
          </p:cNvPr>
          <p:cNvSpPr/>
          <p:nvPr userDrawn="1"/>
        </p:nvSpPr>
        <p:spPr>
          <a:xfrm>
            <a:off x="-853" y="3341211"/>
            <a:ext cx="12192853" cy="51847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" descr="http://itakademia.sk/wp-content/uploads/2017/03/IT_AKADEMIA-1.png">
            <a:extLst>
              <a:ext uri="{FF2B5EF4-FFF2-40B4-BE49-F238E27FC236}">
                <a16:creationId xmlns:a16="http://schemas.microsoft.com/office/drawing/2014/main" id="{0A9FC6D7-E759-48EC-A42C-A0BD8D689F5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295" y="3465149"/>
            <a:ext cx="1132741" cy="27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8221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n hlavič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8AC44A-9C46-48F4-BB29-DF1FD86DD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51BCD-419C-4CD8-B340-9ECECF2A7083}" type="datetime1">
              <a:rPr lang="en-US" smtClean="0"/>
              <a:t>9/12/2019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D53952-7EBE-4F25-87B2-A95B92182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A60A7-A2E7-4E19-975B-4A6582FAB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2FAD6-6411-42DC-8BC5-F549E347F0CA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2" descr="http://itakademia.sk/wp-content/uploads/2017/03/IT_AKADEMIA-1.png">
            <a:extLst>
              <a:ext uri="{FF2B5EF4-FFF2-40B4-BE49-F238E27FC236}">
                <a16:creationId xmlns:a16="http://schemas.microsoft.com/office/drawing/2014/main" id="{690A5991-AC8F-49BE-9419-C1C494D8E6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6084" y="38044"/>
            <a:ext cx="1132741" cy="27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5">
            <a:extLst>
              <a:ext uri="{FF2B5EF4-FFF2-40B4-BE49-F238E27FC236}">
                <a16:creationId xmlns:a16="http://schemas.microsoft.com/office/drawing/2014/main" id="{C82A9B87-49A6-4704-AE6E-F225E5DDAF6F}"/>
              </a:ext>
            </a:extLst>
          </p:cNvPr>
          <p:cNvSpPr/>
          <p:nvPr userDrawn="1"/>
        </p:nvSpPr>
        <p:spPr>
          <a:xfrm>
            <a:off x="0" y="402833"/>
            <a:ext cx="8741790" cy="933251"/>
          </a:xfrm>
          <a:custGeom>
            <a:avLst/>
            <a:gdLst>
              <a:gd name="connsiteX0" fmla="*/ 0 w 12192000"/>
              <a:gd name="connsiteY0" fmla="*/ 0 h 933251"/>
              <a:gd name="connsiteX1" fmla="*/ 12192000 w 12192000"/>
              <a:gd name="connsiteY1" fmla="*/ 0 h 933251"/>
              <a:gd name="connsiteX2" fmla="*/ 12192000 w 12192000"/>
              <a:gd name="connsiteY2" fmla="*/ 933251 h 933251"/>
              <a:gd name="connsiteX3" fmla="*/ 0 w 12192000"/>
              <a:gd name="connsiteY3" fmla="*/ 933251 h 933251"/>
              <a:gd name="connsiteX4" fmla="*/ 0 w 12192000"/>
              <a:gd name="connsiteY4" fmla="*/ 0 h 933251"/>
              <a:gd name="connsiteX0" fmla="*/ 0 w 12192000"/>
              <a:gd name="connsiteY0" fmla="*/ 0 h 933251"/>
              <a:gd name="connsiteX1" fmla="*/ 12192000 w 12192000"/>
              <a:gd name="connsiteY1" fmla="*/ 0 h 933251"/>
              <a:gd name="connsiteX2" fmla="*/ 8741790 w 12192000"/>
              <a:gd name="connsiteY2" fmla="*/ 933251 h 933251"/>
              <a:gd name="connsiteX3" fmla="*/ 0 w 12192000"/>
              <a:gd name="connsiteY3" fmla="*/ 933251 h 933251"/>
              <a:gd name="connsiteX4" fmla="*/ 0 w 12192000"/>
              <a:gd name="connsiteY4" fmla="*/ 0 h 933251"/>
              <a:gd name="connsiteX0" fmla="*/ 0 w 8741790"/>
              <a:gd name="connsiteY0" fmla="*/ 0 h 933251"/>
              <a:gd name="connsiteX1" fmla="*/ 8374145 w 8741790"/>
              <a:gd name="connsiteY1" fmla="*/ 0 h 933251"/>
              <a:gd name="connsiteX2" fmla="*/ 8741790 w 8741790"/>
              <a:gd name="connsiteY2" fmla="*/ 933251 h 933251"/>
              <a:gd name="connsiteX3" fmla="*/ 0 w 8741790"/>
              <a:gd name="connsiteY3" fmla="*/ 933251 h 933251"/>
              <a:gd name="connsiteX4" fmla="*/ 0 w 8741790"/>
              <a:gd name="connsiteY4" fmla="*/ 0 h 933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1790" h="933251">
                <a:moveTo>
                  <a:pt x="0" y="0"/>
                </a:moveTo>
                <a:lnTo>
                  <a:pt x="8374145" y="0"/>
                </a:lnTo>
                <a:lnTo>
                  <a:pt x="8741790" y="933251"/>
                </a:lnTo>
                <a:lnTo>
                  <a:pt x="0" y="933251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3776432-F7D2-4362-8369-DE35B2A9B935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838200" y="478334"/>
            <a:ext cx="7507224" cy="756665"/>
          </a:xfrm>
        </p:spPr>
        <p:txBody>
          <a:bodyPr anchor="ctr">
            <a:no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buNone/>
              <a:defRPr sz="4000">
                <a:solidFill>
                  <a:srgbClr val="FEDF4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675DDD4-3EE8-4EB6-9EA8-B018E2AF00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8044"/>
            <a:ext cx="10515600" cy="364789"/>
          </a:xfrm>
        </p:spPr>
        <p:txBody>
          <a:bodyPr anchor="t">
            <a:normAutofit/>
          </a:bodyPr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26528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Čist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8AC44A-9C46-48F4-BB29-DF1FD86DD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51BCD-419C-4CD8-B340-9ECECF2A7083}" type="datetime1">
              <a:rPr lang="en-US" smtClean="0"/>
              <a:t>9/12/2019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D53952-7EBE-4F25-87B2-A95B92182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A60A7-A2E7-4E19-975B-4A6582FAB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2FAD6-6411-42DC-8BC5-F549E347F0CA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2" descr="http://itakademia.sk/wp-content/uploads/2017/03/IT_AKADEMIA-1.png">
            <a:extLst>
              <a:ext uri="{FF2B5EF4-FFF2-40B4-BE49-F238E27FC236}">
                <a16:creationId xmlns:a16="http://schemas.microsoft.com/office/drawing/2014/main" id="{690A5991-AC8F-49BE-9419-C1C494D8E6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6084" y="38044"/>
            <a:ext cx="1132741" cy="27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02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4" descr="https://static.pexels.com/photos/51342/books-education-school-literature-51342.jpeg">
            <a:extLst>
              <a:ext uri="{FF2B5EF4-FFF2-40B4-BE49-F238E27FC236}">
                <a16:creationId xmlns:a16="http://schemas.microsoft.com/office/drawing/2014/main" id="{014D6EEF-9D1E-4F62-BC15-562CB93D2EF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3" r="18294"/>
          <a:stretch/>
        </p:blipFill>
        <p:spPr bwMode="auto">
          <a:xfrm>
            <a:off x="4720776" y="402832"/>
            <a:ext cx="7471224" cy="645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owchart: Manual Input 4">
            <a:extLst>
              <a:ext uri="{FF2B5EF4-FFF2-40B4-BE49-F238E27FC236}">
                <a16:creationId xmlns:a16="http://schemas.microsoft.com/office/drawing/2014/main" id="{7AD2AD7F-0005-44B3-A871-D4CF3ECEFDFF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3270782" y="-396002"/>
            <a:ext cx="6455169" cy="805284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4808 h 12808"/>
              <a:gd name="connsiteX1" fmla="*/ 10000 w 10000"/>
              <a:gd name="connsiteY1" fmla="*/ 0 h 12808"/>
              <a:gd name="connsiteX2" fmla="*/ 10000 w 10000"/>
              <a:gd name="connsiteY2" fmla="*/ 12808 h 12808"/>
              <a:gd name="connsiteX3" fmla="*/ 0 w 10000"/>
              <a:gd name="connsiteY3" fmla="*/ 12808 h 12808"/>
              <a:gd name="connsiteX4" fmla="*/ 0 w 10000"/>
              <a:gd name="connsiteY4" fmla="*/ 4808 h 12808"/>
              <a:gd name="connsiteX0" fmla="*/ 0 w 10000"/>
              <a:gd name="connsiteY0" fmla="*/ 4768 h 12808"/>
              <a:gd name="connsiteX1" fmla="*/ 10000 w 10000"/>
              <a:gd name="connsiteY1" fmla="*/ 0 h 12808"/>
              <a:gd name="connsiteX2" fmla="*/ 10000 w 10000"/>
              <a:gd name="connsiteY2" fmla="*/ 12808 h 12808"/>
              <a:gd name="connsiteX3" fmla="*/ 0 w 10000"/>
              <a:gd name="connsiteY3" fmla="*/ 12808 h 12808"/>
              <a:gd name="connsiteX4" fmla="*/ 0 w 10000"/>
              <a:gd name="connsiteY4" fmla="*/ 4768 h 12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2808">
                <a:moveTo>
                  <a:pt x="0" y="4768"/>
                </a:moveTo>
                <a:lnTo>
                  <a:pt x="10000" y="0"/>
                </a:lnTo>
                <a:lnTo>
                  <a:pt x="10000" y="12808"/>
                </a:lnTo>
                <a:lnTo>
                  <a:pt x="0" y="12808"/>
                </a:lnTo>
                <a:lnTo>
                  <a:pt x="0" y="4768"/>
                </a:lnTo>
                <a:close/>
              </a:path>
            </a:pathLst>
          </a:custGeom>
          <a:solidFill>
            <a:srgbClr val="FEDF4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lowchart: Manual Input 4">
            <a:extLst>
              <a:ext uri="{FF2B5EF4-FFF2-40B4-BE49-F238E27FC236}">
                <a16:creationId xmlns:a16="http://schemas.microsoft.com/office/drawing/2014/main" id="{30262012-4279-49B7-9B4F-822605D80D4E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1326972" y="-924140"/>
            <a:ext cx="6455169" cy="910911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4808 h 12808"/>
              <a:gd name="connsiteX1" fmla="*/ 10000 w 10000"/>
              <a:gd name="connsiteY1" fmla="*/ 0 h 12808"/>
              <a:gd name="connsiteX2" fmla="*/ 10000 w 10000"/>
              <a:gd name="connsiteY2" fmla="*/ 12808 h 12808"/>
              <a:gd name="connsiteX3" fmla="*/ 0 w 10000"/>
              <a:gd name="connsiteY3" fmla="*/ 12808 h 12808"/>
              <a:gd name="connsiteX4" fmla="*/ 0 w 10000"/>
              <a:gd name="connsiteY4" fmla="*/ 4808 h 12808"/>
              <a:gd name="connsiteX0" fmla="*/ 0 w 10000"/>
              <a:gd name="connsiteY0" fmla="*/ 4768 h 12808"/>
              <a:gd name="connsiteX1" fmla="*/ 10000 w 10000"/>
              <a:gd name="connsiteY1" fmla="*/ 0 h 12808"/>
              <a:gd name="connsiteX2" fmla="*/ 10000 w 10000"/>
              <a:gd name="connsiteY2" fmla="*/ 12808 h 12808"/>
              <a:gd name="connsiteX3" fmla="*/ 0 w 10000"/>
              <a:gd name="connsiteY3" fmla="*/ 12808 h 12808"/>
              <a:gd name="connsiteX4" fmla="*/ 0 w 10000"/>
              <a:gd name="connsiteY4" fmla="*/ 4768 h 12808"/>
              <a:gd name="connsiteX0" fmla="*/ 0 w 10000"/>
              <a:gd name="connsiteY0" fmla="*/ 4768 h 14514"/>
              <a:gd name="connsiteX1" fmla="*/ 10000 w 10000"/>
              <a:gd name="connsiteY1" fmla="*/ 0 h 14514"/>
              <a:gd name="connsiteX2" fmla="*/ 10000 w 10000"/>
              <a:gd name="connsiteY2" fmla="*/ 12808 h 14514"/>
              <a:gd name="connsiteX3" fmla="*/ 38 w 10000"/>
              <a:gd name="connsiteY3" fmla="*/ 14514 h 14514"/>
              <a:gd name="connsiteX4" fmla="*/ 0 w 10000"/>
              <a:gd name="connsiteY4" fmla="*/ 4768 h 14514"/>
              <a:gd name="connsiteX0" fmla="*/ 0 w 10000"/>
              <a:gd name="connsiteY0" fmla="*/ 4768 h 14514"/>
              <a:gd name="connsiteX1" fmla="*/ 10000 w 10000"/>
              <a:gd name="connsiteY1" fmla="*/ 0 h 14514"/>
              <a:gd name="connsiteX2" fmla="*/ 9987 w 10000"/>
              <a:gd name="connsiteY2" fmla="*/ 14474 h 14514"/>
              <a:gd name="connsiteX3" fmla="*/ 38 w 10000"/>
              <a:gd name="connsiteY3" fmla="*/ 14514 h 14514"/>
              <a:gd name="connsiteX4" fmla="*/ 0 w 10000"/>
              <a:gd name="connsiteY4" fmla="*/ 4768 h 14514"/>
              <a:gd name="connsiteX0" fmla="*/ 0 w 10000"/>
              <a:gd name="connsiteY0" fmla="*/ 4768 h 14488"/>
              <a:gd name="connsiteX1" fmla="*/ 10000 w 10000"/>
              <a:gd name="connsiteY1" fmla="*/ 0 h 14488"/>
              <a:gd name="connsiteX2" fmla="*/ 9987 w 10000"/>
              <a:gd name="connsiteY2" fmla="*/ 14474 h 14488"/>
              <a:gd name="connsiteX3" fmla="*/ 64 w 10000"/>
              <a:gd name="connsiteY3" fmla="*/ 14488 h 14488"/>
              <a:gd name="connsiteX4" fmla="*/ 0 w 10000"/>
              <a:gd name="connsiteY4" fmla="*/ 4768 h 14488"/>
              <a:gd name="connsiteX0" fmla="*/ 0 w 10000"/>
              <a:gd name="connsiteY0" fmla="*/ 4768 h 14488"/>
              <a:gd name="connsiteX1" fmla="*/ 10000 w 10000"/>
              <a:gd name="connsiteY1" fmla="*/ 0 h 14488"/>
              <a:gd name="connsiteX2" fmla="*/ 9987 w 10000"/>
              <a:gd name="connsiteY2" fmla="*/ 14487 h 14488"/>
              <a:gd name="connsiteX3" fmla="*/ 64 w 10000"/>
              <a:gd name="connsiteY3" fmla="*/ 14488 h 14488"/>
              <a:gd name="connsiteX4" fmla="*/ 0 w 10000"/>
              <a:gd name="connsiteY4" fmla="*/ 4768 h 14488"/>
              <a:gd name="connsiteX0" fmla="*/ 0 w 10000"/>
              <a:gd name="connsiteY0" fmla="*/ 4768 h 14488"/>
              <a:gd name="connsiteX1" fmla="*/ 10000 w 10000"/>
              <a:gd name="connsiteY1" fmla="*/ 0 h 14488"/>
              <a:gd name="connsiteX2" fmla="*/ 9987 w 10000"/>
              <a:gd name="connsiteY2" fmla="*/ 14487 h 14488"/>
              <a:gd name="connsiteX3" fmla="*/ 51 w 10000"/>
              <a:gd name="connsiteY3" fmla="*/ 14488 h 14488"/>
              <a:gd name="connsiteX4" fmla="*/ 0 w 10000"/>
              <a:gd name="connsiteY4" fmla="*/ 4768 h 14488"/>
              <a:gd name="connsiteX0" fmla="*/ 0 w 10000"/>
              <a:gd name="connsiteY0" fmla="*/ 4768 h 14488"/>
              <a:gd name="connsiteX1" fmla="*/ 10000 w 10000"/>
              <a:gd name="connsiteY1" fmla="*/ 0 h 14488"/>
              <a:gd name="connsiteX2" fmla="*/ 9987 w 10000"/>
              <a:gd name="connsiteY2" fmla="*/ 14487 h 14488"/>
              <a:gd name="connsiteX3" fmla="*/ 38 w 10000"/>
              <a:gd name="connsiteY3" fmla="*/ 14488 h 14488"/>
              <a:gd name="connsiteX4" fmla="*/ 0 w 10000"/>
              <a:gd name="connsiteY4" fmla="*/ 4768 h 14488"/>
              <a:gd name="connsiteX0" fmla="*/ 0 w 10000"/>
              <a:gd name="connsiteY0" fmla="*/ 4768 h 14488"/>
              <a:gd name="connsiteX1" fmla="*/ 10000 w 10000"/>
              <a:gd name="connsiteY1" fmla="*/ 0 h 14488"/>
              <a:gd name="connsiteX2" fmla="*/ 9987 w 10000"/>
              <a:gd name="connsiteY2" fmla="*/ 14487 h 14488"/>
              <a:gd name="connsiteX3" fmla="*/ 12 w 10000"/>
              <a:gd name="connsiteY3" fmla="*/ 14488 h 14488"/>
              <a:gd name="connsiteX4" fmla="*/ 0 w 10000"/>
              <a:gd name="connsiteY4" fmla="*/ 4768 h 14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4488">
                <a:moveTo>
                  <a:pt x="0" y="4768"/>
                </a:moveTo>
                <a:lnTo>
                  <a:pt x="10000" y="0"/>
                </a:lnTo>
                <a:cubicBezTo>
                  <a:pt x="9996" y="4825"/>
                  <a:pt x="9991" y="9662"/>
                  <a:pt x="9987" y="14487"/>
                </a:cubicBezTo>
                <a:lnTo>
                  <a:pt x="12" y="14488"/>
                </a:lnTo>
                <a:cubicBezTo>
                  <a:pt x="-1" y="11239"/>
                  <a:pt x="13" y="8017"/>
                  <a:pt x="0" y="47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0CCAB7-EA5B-43C4-9557-3C36CF4F6CB4}"/>
              </a:ext>
            </a:extLst>
          </p:cNvPr>
          <p:cNvSpPr/>
          <p:nvPr userDrawn="1"/>
        </p:nvSpPr>
        <p:spPr>
          <a:xfrm>
            <a:off x="0" y="0"/>
            <a:ext cx="12192000" cy="40283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31F3B-85F8-45AC-A15A-A31F11D21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651567" cy="489584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cap="none" baseline="0"/>
            </a:lvl1pPr>
            <a:lvl2pPr marL="457200" indent="0">
              <a:buFont typeface="Arial" panose="020B0604020202020204" pitchFamily="34" charset="0"/>
              <a:buNone/>
              <a:defRPr cap="none" baseline="0"/>
            </a:lvl2pPr>
            <a:lvl3pPr marL="914400" indent="0">
              <a:buFont typeface="Arial" panose="020B0604020202020204" pitchFamily="34" charset="0"/>
              <a:buNone/>
              <a:defRPr cap="none" baseline="0"/>
            </a:lvl3pPr>
            <a:lvl4pPr marL="1371600" indent="0">
              <a:buFont typeface="Arial" panose="020B0604020202020204" pitchFamily="34" charset="0"/>
              <a:buNone/>
              <a:defRPr cap="none" baseline="0"/>
            </a:lvl4pPr>
            <a:lvl5pPr marL="1828800" indent="0">
              <a:buFont typeface="Arial" panose="020B0604020202020204" pitchFamily="34" charset="0"/>
              <a:buNone/>
              <a:defRPr cap="none" baseline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0DE4D-D6CD-445B-9878-219E8D03D9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3461"/>
            <a:ext cx="2743200" cy="365125"/>
          </a:xfrm>
        </p:spPr>
        <p:txBody>
          <a:bodyPr/>
          <a:lstStyle/>
          <a:p>
            <a:fld id="{AEEDCA89-0D96-4E25-AF5B-B09552ED4522}" type="datetime1">
              <a:rPr lang="en-US" smtClean="0"/>
              <a:t>9/12/2019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65639-34C7-43ED-B4FD-C8C7EC53E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13401" y="6353461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0C3E2-6944-477F-930B-EDAD7E0C5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6084" y="6356350"/>
            <a:ext cx="47771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3C2FAD6-6411-42DC-8BC5-F549E347F0C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 descr="http://itakademia.sk/wp-content/uploads/2017/03/IT_AKADEMIA-1.png">
            <a:extLst>
              <a:ext uri="{FF2B5EF4-FFF2-40B4-BE49-F238E27FC236}">
                <a16:creationId xmlns:a16="http://schemas.microsoft.com/office/drawing/2014/main" id="{BD4ECE66-3902-4E6E-90C0-797484C17E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6084" y="38044"/>
            <a:ext cx="1132741" cy="27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95ADAEB-EABB-4BA7-9E8F-D88EDD5C7513}"/>
              </a:ext>
            </a:extLst>
          </p:cNvPr>
          <p:cNvSpPr txBox="1">
            <a:spLocks/>
          </p:cNvSpPr>
          <p:nvPr userDrawn="1"/>
        </p:nvSpPr>
        <p:spPr>
          <a:xfrm>
            <a:off x="385118" y="0"/>
            <a:ext cx="9887466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EDF4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700" i="1" dirty="0">
              <a:solidFill>
                <a:schemeClr val="tx1"/>
              </a:solidFill>
            </a:endParaRPr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0ADEC593-EB14-484B-9F90-109629453677}"/>
              </a:ext>
            </a:extLst>
          </p:cNvPr>
          <p:cNvSpPr/>
          <p:nvPr userDrawn="1"/>
        </p:nvSpPr>
        <p:spPr>
          <a:xfrm>
            <a:off x="0" y="402833"/>
            <a:ext cx="8741790" cy="933251"/>
          </a:xfrm>
          <a:custGeom>
            <a:avLst/>
            <a:gdLst>
              <a:gd name="connsiteX0" fmla="*/ 0 w 12192000"/>
              <a:gd name="connsiteY0" fmla="*/ 0 h 933251"/>
              <a:gd name="connsiteX1" fmla="*/ 12192000 w 12192000"/>
              <a:gd name="connsiteY1" fmla="*/ 0 h 933251"/>
              <a:gd name="connsiteX2" fmla="*/ 12192000 w 12192000"/>
              <a:gd name="connsiteY2" fmla="*/ 933251 h 933251"/>
              <a:gd name="connsiteX3" fmla="*/ 0 w 12192000"/>
              <a:gd name="connsiteY3" fmla="*/ 933251 h 933251"/>
              <a:gd name="connsiteX4" fmla="*/ 0 w 12192000"/>
              <a:gd name="connsiteY4" fmla="*/ 0 h 933251"/>
              <a:gd name="connsiteX0" fmla="*/ 0 w 12192000"/>
              <a:gd name="connsiteY0" fmla="*/ 0 h 933251"/>
              <a:gd name="connsiteX1" fmla="*/ 12192000 w 12192000"/>
              <a:gd name="connsiteY1" fmla="*/ 0 h 933251"/>
              <a:gd name="connsiteX2" fmla="*/ 8741790 w 12192000"/>
              <a:gd name="connsiteY2" fmla="*/ 933251 h 933251"/>
              <a:gd name="connsiteX3" fmla="*/ 0 w 12192000"/>
              <a:gd name="connsiteY3" fmla="*/ 933251 h 933251"/>
              <a:gd name="connsiteX4" fmla="*/ 0 w 12192000"/>
              <a:gd name="connsiteY4" fmla="*/ 0 h 933251"/>
              <a:gd name="connsiteX0" fmla="*/ 0 w 8741790"/>
              <a:gd name="connsiteY0" fmla="*/ 0 h 933251"/>
              <a:gd name="connsiteX1" fmla="*/ 8374145 w 8741790"/>
              <a:gd name="connsiteY1" fmla="*/ 0 h 933251"/>
              <a:gd name="connsiteX2" fmla="*/ 8741790 w 8741790"/>
              <a:gd name="connsiteY2" fmla="*/ 933251 h 933251"/>
              <a:gd name="connsiteX3" fmla="*/ 0 w 8741790"/>
              <a:gd name="connsiteY3" fmla="*/ 933251 h 933251"/>
              <a:gd name="connsiteX4" fmla="*/ 0 w 8741790"/>
              <a:gd name="connsiteY4" fmla="*/ 0 h 933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1790" h="933251">
                <a:moveTo>
                  <a:pt x="0" y="0"/>
                </a:moveTo>
                <a:lnTo>
                  <a:pt x="8374145" y="0"/>
                </a:lnTo>
                <a:lnTo>
                  <a:pt x="8741790" y="933251"/>
                </a:lnTo>
                <a:lnTo>
                  <a:pt x="0" y="933251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E0C3F1E-6FE5-4091-BE3B-DB2D28B85AE0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838200" y="502508"/>
            <a:ext cx="7507224" cy="756665"/>
          </a:xfrm>
        </p:spPr>
        <p:txBody>
          <a:bodyPr anchor="ctr">
            <a:no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buNone/>
              <a:defRPr sz="4000">
                <a:solidFill>
                  <a:srgbClr val="FEDF4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Obsah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2F84F1F-04AB-48F1-9574-61C541310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8044"/>
            <a:ext cx="10515600" cy="364789"/>
          </a:xfrm>
        </p:spPr>
        <p:txBody>
          <a:bodyPr anchor="t">
            <a:normAutofit/>
          </a:bodyPr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7329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tázka al. opakov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B36A656-8DE5-48B8-865B-CD97663359E6}"/>
              </a:ext>
            </a:extLst>
          </p:cNvPr>
          <p:cNvSpPr/>
          <p:nvPr userDrawn="1"/>
        </p:nvSpPr>
        <p:spPr>
          <a:xfrm>
            <a:off x="4977353" y="365125"/>
            <a:ext cx="7214647" cy="6492875"/>
          </a:xfrm>
          <a:custGeom>
            <a:avLst/>
            <a:gdLst>
              <a:gd name="connsiteX0" fmla="*/ 0 w 6771588"/>
              <a:gd name="connsiteY0" fmla="*/ 0 h 6455167"/>
              <a:gd name="connsiteX1" fmla="*/ 6771588 w 6771588"/>
              <a:gd name="connsiteY1" fmla="*/ 0 h 6455167"/>
              <a:gd name="connsiteX2" fmla="*/ 6771588 w 6771588"/>
              <a:gd name="connsiteY2" fmla="*/ 6455167 h 6455167"/>
              <a:gd name="connsiteX3" fmla="*/ 0 w 6771588"/>
              <a:gd name="connsiteY3" fmla="*/ 6455167 h 6455167"/>
              <a:gd name="connsiteX4" fmla="*/ 0 w 6771588"/>
              <a:gd name="connsiteY4" fmla="*/ 0 h 6455167"/>
              <a:gd name="connsiteX0" fmla="*/ 2177592 w 6771588"/>
              <a:gd name="connsiteY0" fmla="*/ 989815 h 6455167"/>
              <a:gd name="connsiteX1" fmla="*/ 6771588 w 6771588"/>
              <a:gd name="connsiteY1" fmla="*/ 0 h 6455167"/>
              <a:gd name="connsiteX2" fmla="*/ 6771588 w 6771588"/>
              <a:gd name="connsiteY2" fmla="*/ 6455167 h 6455167"/>
              <a:gd name="connsiteX3" fmla="*/ 0 w 6771588"/>
              <a:gd name="connsiteY3" fmla="*/ 6455167 h 6455167"/>
              <a:gd name="connsiteX4" fmla="*/ 2177592 w 6771588"/>
              <a:gd name="connsiteY4" fmla="*/ 989815 h 6455167"/>
              <a:gd name="connsiteX0" fmla="*/ 952108 w 6771588"/>
              <a:gd name="connsiteY0" fmla="*/ 0 h 6455167"/>
              <a:gd name="connsiteX1" fmla="*/ 6771588 w 6771588"/>
              <a:gd name="connsiteY1" fmla="*/ 0 h 6455167"/>
              <a:gd name="connsiteX2" fmla="*/ 6771588 w 6771588"/>
              <a:gd name="connsiteY2" fmla="*/ 6455167 h 6455167"/>
              <a:gd name="connsiteX3" fmla="*/ 0 w 6771588"/>
              <a:gd name="connsiteY3" fmla="*/ 6455167 h 6455167"/>
              <a:gd name="connsiteX4" fmla="*/ 952108 w 6771588"/>
              <a:gd name="connsiteY4" fmla="*/ 0 h 6455167"/>
              <a:gd name="connsiteX0" fmla="*/ 0 w 5819480"/>
              <a:gd name="connsiteY0" fmla="*/ 0 h 6455167"/>
              <a:gd name="connsiteX1" fmla="*/ 5819480 w 5819480"/>
              <a:gd name="connsiteY1" fmla="*/ 0 h 6455167"/>
              <a:gd name="connsiteX2" fmla="*/ 5819480 w 5819480"/>
              <a:gd name="connsiteY2" fmla="*/ 6455167 h 6455167"/>
              <a:gd name="connsiteX3" fmla="*/ 3761294 w 5819480"/>
              <a:gd name="connsiteY3" fmla="*/ 6134656 h 6455167"/>
              <a:gd name="connsiteX4" fmla="*/ 0 w 5819480"/>
              <a:gd name="connsiteY4" fmla="*/ 0 h 6455167"/>
              <a:gd name="connsiteX0" fmla="*/ 0 w 5819480"/>
              <a:gd name="connsiteY0" fmla="*/ 0 h 6464594"/>
              <a:gd name="connsiteX1" fmla="*/ 5819480 w 5819480"/>
              <a:gd name="connsiteY1" fmla="*/ 0 h 6464594"/>
              <a:gd name="connsiteX2" fmla="*/ 5819480 w 5819480"/>
              <a:gd name="connsiteY2" fmla="*/ 6455167 h 6464594"/>
              <a:gd name="connsiteX3" fmla="*/ 2224725 w 5819480"/>
              <a:gd name="connsiteY3" fmla="*/ 6464594 h 6464594"/>
              <a:gd name="connsiteX4" fmla="*/ 0 w 5819480"/>
              <a:gd name="connsiteY4" fmla="*/ 0 h 6464594"/>
              <a:gd name="connsiteX0" fmla="*/ 0 w 5819480"/>
              <a:gd name="connsiteY0" fmla="*/ 0 h 6455168"/>
              <a:gd name="connsiteX1" fmla="*/ 5819480 w 5819480"/>
              <a:gd name="connsiteY1" fmla="*/ 0 h 6455168"/>
              <a:gd name="connsiteX2" fmla="*/ 5819480 w 5819480"/>
              <a:gd name="connsiteY2" fmla="*/ 6455167 h 6455168"/>
              <a:gd name="connsiteX3" fmla="*/ 1310325 w 5819480"/>
              <a:gd name="connsiteY3" fmla="*/ 6455168 h 6455168"/>
              <a:gd name="connsiteX4" fmla="*/ 0 w 5819480"/>
              <a:gd name="connsiteY4" fmla="*/ 0 h 6455168"/>
              <a:gd name="connsiteX0" fmla="*/ 0 w 7214647"/>
              <a:gd name="connsiteY0" fmla="*/ 0 h 6464594"/>
              <a:gd name="connsiteX1" fmla="*/ 7214647 w 7214647"/>
              <a:gd name="connsiteY1" fmla="*/ 9426 h 6464594"/>
              <a:gd name="connsiteX2" fmla="*/ 7214647 w 7214647"/>
              <a:gd name="connsiteY2" fmla="*/ 6464593 h 6464594"/>
              <a:gd name="connsiteX3" fmla="*/ 2705492 w 7214647"/>
              <a:gd name="connsiteY3" fmla="*/ 6464594 h 6464594"/>
              <a:gd name="connsiteX4" fmla="*/ 0 w 7214647"/>
              <a:gd name="connsiteY4" fmla="*/ 0 h 6464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4647" h="6464594">
                <a:moveTo>
                  <a:pt x="0" y="0"/>
                </a:moveTo>
                <a:lnTo>
                  <a:pt x="7214647" y="9426"/>
                </a:lnTo>
                <a:lnTo>
                  <a:pt x="7214647" y="6464593"/>
                </a:lnTo>
                <a:lnTo>
                  <a:pt x="2705492" y="6464594"/>
                </a:lnTo>
                <a:lnTo>
                  <a:pt x="0" y="0"/>
                </a:lnTo>
                <a:close/>
              </a:path>
            </a:pathLst>
          </a:custGeom>
          <a:solidFill>
            <a:srgbClr val="918D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Zástupný objekt pre obrázok 1">
            <a:extLst>
              <a:ext uri="{FF2B5EF4-FFF2-40B4-BE49-F238E27FC236}">
                <a16:creationId xmlns:a16="http://schemas.microsoft.com/office/drawing/2014/main" id="{43A8BC36-A3EC-4D98-AF4F-64E91C4A73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0" r="160"/>
          <a:stretch/>
        </p:blipFill>
        <p:spPr>
          <a:xfrm flipH="1">
            <a:off x="5985164" y="402833"/>
            <a:ext cx="6206836" cy="6454775"/>
          </a:xfrm>
          <a:prstGeom prst="rect">
            <a:avLst/>
          </a:prstGeom>
        </p:spPr>
      </p:pic>
      <p:sp>
        <p:nvSpPr>
          <p:cNvPr id="15" name="Flowchart: Manual Input 4">
            <a:extLst>
              <a:ext uri="{FF2B5EF4-FFF2-40B4-BE49-F238E27FC236}">
                <a16:creationId xmlns:a16="http://schemas.microsoft.com/office/drawing/2014/main" id="{703B5A40-63ED-49AC-9354-CED58322B745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3295721" y="-396397"/>
            <a:ext cx="6455169" cy="805284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4808 h 12808"/>
              <a:gd name="connsiteX1" fmla="*/ 10000 w 10000"/>
              <a:gd name="connsiteY1" fmla="*/ 0 h 12808"/>
              <a:gd name="connsiteX2" fmla="*/ 10000 w 10000"/>
              <a:gd name="connsiteY2" fmla="*/ 12808 h 12808"/>
              <a:gd name="connsiteX3" fmla="*/ 0 w 10000"/>
              <a:gd name="connsiteY3" fmla="*/ 12808 h 12808"/>
              <a:gd name="connsiteX4" fmla="*/ 0 w 10000"/>
              <a:gd name="connsiteY4" fmla="*/ 4808 h 12808"/>
              <a:gd name="connsiteX0" fmla="*/ 0 w 10000"/>
              <a:gd name="connsiteY0" fmla="*/ 4768 h 12808"/>
              <a:gd name="connsiteX1" fmla="*/ 10000 w 10000"/>
              <a:gd name="connsiteY1" fmla="*/ 0 h 12808"/>
              <a:gd name="connsiteX2" fmla="*/ 10000 w 10000"/>
              <a:gd name="connsiteY2" fmla="*/ 12808 h 12808"/>
              <a:gd name="connsiteX3" fmla="*/ 0 w 10000"/>
              <a:gd name="connsiteY3" fmla="*/ 12808 h 12808"/>
              <a:gd name="connsiteX4" fmla="*/ 0 w 10000"/>
              <a:gd name="connsiteY4" fmla="*/ 4768 h 12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2808">
                <a:moveTo>
                  <a:pt x="0" y="4768"/>
                </a:moveTo>
                <a:lnTo>
                  <a:pt x="10000" y="0"/>
                </a:lnTo>
                <a:lnTo>
                  <a:pt x="10000" y="12808"/>
                </a:lnTo>
                <a:lnTo>
                  <a:pt x="0" y="12808"/>
                </a:lnTo>
                <a:lnTo>
                  <a:pt x="0" y="4768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lowchart: Manual Input 4">
            <a:extLst>
              <a:ext uri="{FF2B5EF4-FFF2-40B4-BE49-F238E27FC236}">
                <a16:creationId xmlns:a16="http://schemas.microsoft.com/office/drawing/2014/main" id="{D0BEF005-09E9-4130-B6C4-A45E4CC09B9F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1326972" y="-924140"/>
            <a:ext cx="6455169" cy="910911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4808 h 12808"/>
              <a:gd name="connsiteX1" fmla="*/ 10000 w 10000"/>
              <a:gd name="connsiteY1" fmla="*/ 0 h 12808"/>
              <a:gd name="connsiteX2" fmla="*/ 10000 w 10000"/>
              <a:gd name="connsiteY2" fmla="*/ 12808 h 12808"/>
              <a:gd name="connsiteX3" fmla="*/ 0 w 10000"/>
              <a:gd name="connsiteY3" fmla="*/ 12808 h 12808"/>
              <a:gd name="connsiteX4" fmla="*/ 0 w 10000"/>
              <a:gd name="connsiteY4" fmla="*/ 4808 h 12808"/>
              <a:gd name="connsiteX0" fmla="*/ 0 w 10000"/>
              <a:gd name="connsiteY0" fmla="*/ 4768 h 12808"/>
              <a:gd name="connsiteX1" fmla="*/ 10000 w 10000"/>
              <a:gd name="connsiteY1" fmla="*/ 0 h 12808"/>
              <a:gd name="connsiteX2" fmla="*/ 10000 w 10000"/>
              <a:gd name="connsiteY2" fmla="*/ 12808 h 12808"/>
              <a:gd name="connsiteX3" fmla="*/ 0 w 10000"/>
              <a:gd name="connsiteY3" fmla="*/ 12808 h 12808"/>
              <a:gd name="connsiteX4" fmla="*/ 0 w 10000"/>
              <a:gd name="connsiteY4" fmla="*/ 4768 h 12808"/>
              <a:gd name="connsiteX0" fmla="*/ 0 w 10000"/>
              <a:gd name="connsiteY0" fmla="*/ 4768 h 14514"/>
              <a:gd name="connsiteX1" fmla="*/ 10000 w 10000"/>
              <a:gd name="connsiteY1" fmla="*/ 0 h 14514"/>
              <a:gd name="connsiteX2" fmla="*/ 10000 w 10000"/>
              <a:gd name="connsiteY2" fmla="*/ 12808 h 14514"/>
              <a:gd name="connsiteX3" fmla="*/ 38 w 10000"/>
              <a:gd name="connsiteY3" fmla="*/ 14514 h 14514"/>
              <a:gd name="connsiteX4" fmla="*/ 0 w 10000"/>
              <a:gd name="connsiteY4" fmla="*/ 4768 h 14514"/>
              <a:gd name="connsiteX0" fmla="*/ 0 w 10000"/>
              <a:gd name="connsiteY0" fmla="*/ 4768 h 14514"/>
              <a:gd name="connsiteX1" fmla="*/ 10000 w 10000"/>
              <a:gd name="connsiteY1" fmla="*/ 0 h 14514"/>
              <a:gd name="connsiteX2" fmla="*/ 9987 w 10000"/>
              <a:gd name="connsiteY2" fmla="*/ 14474 h 14514"/>
              <a:gd name="connsiteX3" fmla="*/ 38 w 10000"/>
              <a:gd name="connsiteY3" fmla="*/ 14514 h 14514"/>
              <a:gd name="connsiteX4" fmla="*/ 0 w 10000"/>
              <a:gd name="connsiteY4" fmla="*/ 4768 h 14514"/>
              <a:gd name="connsiteX0" fmla="*/ 0 w 10000"/>
              <a:gd name="connsiteY0" fmla="*/ 4768 h 14488"/>
              <a:gd name="connsiteX1" fmla="*/ 10000 w 10000"/>
              <a:gd name="connsiteY1" fmla="*/ 0 h 14488"/>
              <a:gd name="connsiteX2" fmla="*/ 9987 w 10000"/>
              <a:gd name="connsiteY2" fmla="*/ 14474 h 14488"/>
              <a:gd name="connsiteX3" fmla="*/ 64 w 10000"/>
              <a:gd name="connsiteY3" fmla="*/ 14488 h 14488"/>
              <a:gd name="connsiteX4" fmla="*/ 0 w 10000"/>
              <a:gd name="connsiteY4" fmla="*/ 4768 h 14488"/>
              <a:gd name="connsiteX0" fmla="*/ 0 w 10000"/>
              <a:gd name="connsiteY0" fmla="*/ 4768 h 14488"/>
              <a:gd name="connsiteX1" fmla="*/ 10000 w 10000"/>
              <a:gd name="connsiteY1" fmla="*/ 0 h 14488"/>
              <a:gd name="connsiteX2" fmla="*/ 9987 w 10000"/>
              <a:gd name="connsiteY2" fmla="*/ 14487 h 14488"/>
              <a:gd name="connsiteX3" fmla="*/ 64 w 10000"/>
              <a:gd name="connsiteY3" fmla="*/ 14488 h 14488"/>
              <a:gd name="connsiteX4" fmla="*/ 0 w 10000"/>
              <a:gd name="connsiteY4" fmla="*/ 4768 h 14488"/>
              <a:gd name="connsiteX0" fmla="*/ 0 w 10000"/>
              <a:gd name="connsiteY0" fmla="*/ 4768 h 14488"/>
              <a:gd name="connsiteX1" fmla="*/ 10000 w 10000"/>
              <a:gd name="connsiteY1" fmla="*/ 0 h 14488"/>
              <a:gd name="connsiteX2" fmla="*/ 9987 w 10000"/>
              <a:gd name="connsiteY2" fmla="*/ 14487 h 14488"/>
              <a:gd name="connsiteX3" fmla="*/ 51 w 10000"/>
              <a:gd name="connsiteY3" fmla="*/ 14488 h 14488"/>
              <a:gd name="connsiteX4" fmla="*/ 0 w 10000"/>
              <a:gd name="connsiteY4" fmla="*/ 4768 h 14488"/>
              <a:gd name="connsiteX0" fmla="*/ 0 w 10000"/>
              <a:gd name="connsiteY0" fmla="*/ 4768 h 14488"/>
              <a:gd name="connsiteX1" fmla="*/ 10000 w 10000"/>
              <a:gd name="connsiteY1" fmla="*/ 0 h 14488"/>
              <a:gd name="connsiteX2" fmla="*/ 9987 w 10000"/>
              <a:gd name="connsiteY2" fmla="*/ 14487 h 14488"/>
              <a:gd name="connsiteX3" fmla="*/ 38 w 10000"/>
              <a:gd name="connsiteY3" fmla="*/ 14488 h 14488"/>
              <a:gd name="connsiteX4" fmla="*/ 0 w 10000"/>
              <a:gd name="connsiteY4" fmla="*/ 4768 h 14488"/>
              <a:gd name="connsiteX0" fmla="*/ 0 w 10000"/>
              <a:gd name="connsiteY0" fmla="*/ 4768 h 14488"/>
              <a:gd name="connsiteX1" fmla="*/ 10000 w 10000"/>
              <a:gd name="connsiteY1" fmla="*/ 0 h 14488"/>
              <a:gd name="connsiteX2" fmla="*/ 9987 w 10000"/>
              <a:gd name="connsiteY2" fmla="*/ 14487 h 14488"/>
              <a:gd name="connsiteX3" fmla="*/ 12 w 10000"/>
              <a:gd name="connsiteY3" fmla="*/ 14488 h 14488"/>
              <a:gd name="connsiteX4" fmla="*/ 0 w 10000"/>
              <a:gd name="connsiteY4" fmla="*/ 4768 h 14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4488">
                <a:moveTo>
                  <a:pt x="0" y="4768"/>
                </a:moveTo>
                <a:lnTo>
                  <a:pt x="10000" y="0"/>
                </a:lnTo>
                <a:cubicBezTo>
                  <a:pt x="9996" y="4825"/>
                  <a:pt x="9991" y="9662"/>
                  <a:pt x="9987" y="14487"/>
                </a:cubicBezTo>
                <a:lnTo>
                  <a:pt x="12" y="14488"/>
                </a:lnTo>
                <a:cubicBezTo>
                  <a:pt x="-1" y="11239"/>
                  <a:pt x="13" y="8017"/>
                  <a:pt x="0" y="47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0CCAB7-EA5B-43C4-9557-3C36CF4F6CB4}"/>
              </a:ext>
            </a:extLst>
          </p:cNvPr>
          <p:cNvSpPr/>
          <p:nvPr userDrawn="1"/>
        </p:nvSpPr>
        <p:spPr>
          <a:xfrm>
            <a:off x="0" y="0"/>
            <a:ext cx="12192000" cy="40283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31F3B-85F8-45AC-A15A-A31F11D21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651567" cy="48958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0DE4D-D6CD-445B-9878-219E8D03D9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94782" y="6356349"/>
            <a:ext cx="2743200" cy="365125"/>
          </a:xfrm>
        </p:spPr>
        <p:txBody>
          <a:bodyPr/>
          <a:lstStyle/>
          <a:p>
            <a:fld id="{AEEDCA89-0D96-4E25-AF5B-B09552ED4522}" type="datetime1">
              <a:rPr lang="en-US" smtClean="0"/>
              <a:t>9/12/2019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65639-34C7-43ED-B4FD-C8C7EC53E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94025" y="5854699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0C3E2-6944-477F-930B-EDAD7E0C5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6084" y="6356350"/>
            <a:ext cx="47771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3C2FAD6-6411-42DC-8BC5-F549E347F0C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 descr="http://itakademia.sk/wp-content/uploads/2017/03/IT_AKADEMIA-1.png">
            <a:extLst>
              <a:ext uri="{FF2B5EF4-FFF2-40B4-BE49-F238E27FC236}">
                <a16:creationId xmlns:a16="http://schemas.microsoft.com/office/drawing/2014/main" id="{BD4ECE66-3902-4E6E-90C0-797484C17E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6084" y="38044"/>
            <a:ext cx="1132741" cy="27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95ADAEB-EABB-4BA7-9E8F-D88EDD5C7513}"/>
              </a:ext>
            </a:extLst>
          </p:cNvPr>
          <p:cNvSpPr txBox="1">
            <a:spLocks/>
          </p:cNvSpPr>
          <p:nvPr userDrawn="1"/>
        </p:nvSpPr>
        <p:spPr>
          <a:xfrm>
            <a:off x="385118" y="0"/>
            <a:ext cx="9887466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EDF4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700" i="1" dirty="0">
              <a:solidFill>
                <a:schemeClr val="tx1"/>
              </a:solidFill>
            </a:endParaRPr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C94D1DFF-05D1-4A0E-AB7E-002EA9725B7A}"/>
              </a:ext>
            </a:extLst>
          </p:cNvPr>
          <p:cNvSpPr/>
          <p:nvPr userDrawn="1"/>
        </p:nvSpPr>
        <p:spPr>
          <a:xfrm>
            <a:off x="0" y="402833"/>
            <a:ext cx="8741790" cy="933251"/>
          </a:xfrm>
          <a:custGeom>
            <a:avLst/>
            <a:gdLst>
              <a:gd name="connsiteX0" fmla="*/ 0 w 12192000"/>
              <a:gd name="connsiteY0" fmla="*/ 0 h 933251"/>
              <a:gd name="connsiteX1" fmla="*/ 12192000 w 12192000"/>
              <a:gd name="connsiteY1" fmla="*/ 0 h 933251"/>
              <a:gd name="connsiteX2" fmla="*/ 12192000 w 12192000"/>
              <a:gd name="connsiteY2" fmla="*/ 933251 h 933251"/>
              <a:gd name="connsiteX3" fmla="*/ 0 w 12192000"/>
              <a:gd name="connsiteY3" fmla="*/ 933251 h 933251"/>
              <a:gd name="connsiteX4" fmla="*/ 0 w 12192000"/>
              <a:gd name="connsiteY4" fmla="*/ 0 h 933251"/>
              <a:gd name="connsiteX0" fmla="*/ 0 w 12192000"/>
              <a:gd name="connsiteY0" fmla="*/ 0 h 933251"/>
              <a:gd name="connsiteX1" fmla="*/ 12192000 w 12192000"/>
              <a:gd name="connsiteY1" fmla="*/ 0 h 933251"/>
              <a:gd name="connsiteX2" fmla="*/ 8741790 w 12192000"/>
              <a:gd name="connsiteY2" fmla="*/ 933251 h 933251"/>
              <a:gd name="connsiteX3" fmla="*/ 0 w 12192000"/>
              <a:gd name="connsiteY3" fmla="*/ 933251 h 933251"/>
              <a:gd name="connsiteX4" fmla="*/ 0 w 12192000"/>
              <a:gd name="connsiteY4" fmla="*/ 0 h 933251"/>
              <a:gd name="connsiteX0" fmla="*/ 0 w 8741790"/>
              <a:gd name="connsiteY0" fmla="*/ 0 h 933251"/>
              <a:gd name="connsiteX1" fmla="*/ 8374145 w 8741790"/>
              <a:gd name="connsiteY1" fmla="*/ 0 h 933251"/>
              <a:gd name="connsiteX2" fmla="*/ 8741790 w 8741790"/>
              <a:gd name="connsiteY2" fmla="*/ 933251 h 933251"/>
              <a:gd name="connsiteX3" fmla="*/ 0 w 8741790"/>
              <a:gd name="connsiteY3" fmla="*/ 933251 h 933251"/>
              <a:gd name="connsiteX4" fmla="*/ 0 w 8741790"/>
              <a:gd name="connsiteY4" fmla="*/ 0 h 933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1790" h="933251">
                <a:moveTo>
                  <a:pt x="0" y="0"/>
                </a:moveTo>
                <a:lnTo>
                  <a:pt x="8374145" y="0"/>
                </a:lnTo>
                <a:lnTo>
                  <a:pt x="8741790" y="933251"/>
                </a:lnTo>
                <a:lnTo>
                  <a:pt x="0" y="933251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E0C3F1E-6FE5-4091-BE3B-DB2D28B85AE0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838200" y="502508"/>
            <a:ext cx="7507224" cy="756665"/>
          </a:xfrm>
        </p:spPr>
        <p:txBody>
          <a:bodyPr anchor="ctr">
            <a:no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buNone/>
              <a:defRPr sz="4000">
                <a:solidFill>
                  <a:srgbClr val="FEDF4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2F84F1F-04AB-48F1-9574-61C541310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8044"/>
            <a:ext cx="10515600" cy="364789"/>
          </a:xfrm>
        </p:spPr>
        <p:txBody>
          <a:bodyPr anchor="t">
            <a:normAutofit/>
          </a:bodyPr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2572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 motivačný obráz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B36A656-8DE5-48B8-865B-CD97663359E6}"/>
              </a:ext>
            </a:extLst>
          </p:cNvPr>
          <p:cNvSpPr/>
          <p:nvPr userDrawn="1"/>
        </p:nvSpPr>
        <p:spPr>
          <a:xfrm>
            <a:off x="4977353" y="365125"/>
            <a:ext cx="7214647" cy="6492875"/>
          </a:xfrm>
          <a:custGeom>
            <a:avLst/>
            <a:gdLst>
              <a:gd name="connsiteX0" fmla="*/ 0 w 6771588"/>
              <a:gd name="connsiteY0" fmla="*/ 0 h 6455167"/>
              <a:gd name="connsiteX1" fmla="*/ 6771588 w 6771588"/>
              <a:gd name="connsiteY1" fmla="*/ 0 h 6455167"/>
              <a:gd name="connsiteX2" fmla="*/ 6771588 w 6771588"/>
              <a:gd name="connsiteY2" fmla="*/ 6455167 h 6455167"/>
              <a:gd name="connsiteX3" fmla="*/ 0 w 6771588"/>
              <a:gd name="connsiteY3" fmla="*/ 6455167 h 6455167"/>
              <a:gd name="connsiteX4" fmla="*/ 0 w 6771588"/>
              <a:gd name="connsiteY4" fmla="*/ 0 h 6455167"/>
              <a:gd name="connsiteX0" fmla="*/ 2177592 w 6771588"/>
              <a:gd name="connsiteY0" fmla="*/ 989815 h 6455167"/>
              <a:gd name="connsiteX1" fmla="*/ 6771588 w 6771588"/>
              <a:gd name="connsiteY1" fmla="*/ 0 h 6455167"/>
              <a:gd name="connsiteX2" fmla="*/ 6771588 w 6771588"/>
              <a:gd name="connsiteY2" fmla="*/ 6455167 h 6455167"/>
              <a:gd name="connsiteX3" fmla="*/ 0 w 6771588"/>
              <a:gd name="connsiteY3" fmla="*/ 6455167 h 6455167"/>
              <a:gd name="connsiteX4" fmla="*/ 2177592 w 6771588"/>
              <a:gd name="connsiteY4" fmla="*/ 989815 h 6455167"/>
              <a:gd name="connsiteX0" fmla="*/ 952108 w 6771588"/>
              <a:gd name="connsiteY0" fmla="*/ 0 h 6455167"/>
              <a:gd name="connsiteX1" fmla="*/ 6771588 w 6771588"/>
              <a:gd name="connsiteY1" fmla="*/ 0 h 6455167"/>
              <a:gd name="connsiteX2" fmla="*/ 6771588 w 6771588"/>
              <a:gd name="connsiteY2" fmla="*/ 6455167 h 6455167"/>
              <a:gd name="connsiteX3" fmla="*/ 0 w 6771588"/>
              <a:gd name="connsiteY3" fmla="*/ 6455167 h 6455167"/>
              <a:gd name="connsiteX4" fmla="*/ 952108 w 6771588"/>
              <a:gd name="connsiteY4" fmla="*/ 0 h 6455167"/>
              <a:gd name="connsiteX0" fmla="*/ 0 w 5819480"/>
              <a:gd name="connsiteY0" fmla="*/ 0 h 6455167"/>
              <a:gd name="connsiteX1" fmla="*/ 5819480 w 5819480"/>
              <a:gd name="connsiteY1" fmla="*/ 0 h 6455167"/>
              <a:gd name="connsiteX2" fmla="*/ 5819480 w 5819480"/>
              <a:gd name="connsiteY2" fmla="*/ 6455167 h 6455167"/>
              <a:gd name="connsiteX3" fmla="*/ 3761294 w 5819480"/>
              <a:gd name="connsiteY3" fmla="*/ 6134656 h 6455167"/>
              <a:gd name="connsiteX4" fmla="*/ 0 w 5819480"/>
              <a:gd name="connsiteY4" fmla="*/ 0 h 6455167"/>
              <a:gd name="connsiteX0" fmla="*/ 0 w 5819480"/>
              <a:gd name="connsiteY0" fmla="*/ 0 h 6464594"/>
              <a:gd name="connsiteX1" fmla="*/ 5819480 w 5819480"/>
              <a:gd name="connsiteY1" fmla="*/ 0 h 6464594"/>
              <a:gd name="connsiteX2" fmla="*/ 5819480 w 5819480"/>
              <a:gd name="connsiteY2" fmla="*/ 6455167 h 6464594"/>
              <a:gd name="connsiteX3" fmla="*/ 2224725 w 5819480"/>
              <a:gd name="connsiteY3" fmla="*/ 6464594 h 6464594"/>
              <a:gd name="connsiteX4" fmla="*/ 0 w 5819480"/>
              <a:gd name="connsiteY4" fmla="*/ 0 h 6464594"/>
              <a:gd name="connsiteX0" fmla="*/ 0 w 5819480"/>
              <a:gd name="connsiteY0" fmla="*/ 0 h 6455168"/>
              <a:gd name="connsiteX1" fmla="*/ 5819480 w 5819480"/>
              <a:gd name="connsiteY1" fmla="*/ 0 h 6455168"/>
              <a:gd name="connsiteX2" fmla="*/ 5819480 w 5819480"/>
              <a:gd name="connsiteY2" fmla="*/ 6455167 h 6455168"/>
              <a:gd name="connsiteX3" fmla="*/ 1310325 w 5819480"/>
              <a:gd name="connsiteY3" fmla="*/ 6455168 h 6455168"/>
              <a:gd name="connsiteX4" fmla="*/ 0 w 5819480"/>
              <a:gd name="connsiteY4" fmla="*/ 0 h 6455168"/>
              <a:gd name="connsiteX0" fmla="*/ 0 w 7214647"/>
              <a:gd name="connsiteY0" fmla="*/ 0 h 6464594"/>
              <a:gd name="connsiteX1" fmla="*/ 7214647 w 7214647"/>
              <a:gd name="connsiteY1" fmla="*/ 9426 h 6464594"/>
              <a:gd name="connsiteX2" fmla="*/ 7214647 w 7214647"/>
              <a:gd name="connsiteY2" fmla="*/ 6464593 h 6464594"/>
              <a:gd name="connsiteX3" fmla="*/ 2705492 w 7214647"/>
              <a:gd name="connsiteY3" fmla="*/ 6464594 h 6464594"/>
              <a:gd name="connsiteX4" fmla="*/ 0 w 7214647"/>
              <a:gd name="connsiteY4" fmla="*/ 0 h 6464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4647" h="6464594">
                <a:moveTo>
                  <a:pt x="0" y="0"/>
                </a:moveTo>
                <a:lnTo>
                  <a:pt x="7214647" y="9426"/>
                </a:lnTo>
                <a:lnTo>
                  <a:pt x="7214647" y="6464593"/>
                </a:lnTo>
                <a:lnTo>
                  <a:pt x="2705492" y="6464594"/>
                </a:lnTo>
                <a:lnTo>
                  <a:pt x="0" y="0"/>
                </a:lnTo>
                <a:close/>
              </a:path>
            </a:pathLst>
          </a:custGeom>
          <a:solidFill>
            <a:srgbClr val="918D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AB8ED434-5699-4B9F-AE48-BE87895B6539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968086" y="402831"/>
            <a:ext cx="7223913" cy="6455168"/>
          </a:xfrm>
          <a:custGeom>
            <a:avLst/>
            <a:gdLst>
              <a:gd name="connsiteX0" fmla="*/ 0 w 6105194"/>
              <a:gd name="connsiteY0" fmla="*/ 0 h 6455167"/>
              <a:gd name="connsiteX1" fmla="*/ 6105194 w 6105194"/>
              <a:gd name="connsiteY1" fmla="*/ 0 h 6455167"/>
              <a:gd name="connsiteX2" fmla="*/ 6105194 w 6105194"/>
              <a:gd name="connsiteY2" fmla="*/ 6455167 h 6455167"/>
              <a:gd name="connsiteX3" fmla="*/ 0 w 6105194"/>
              <a:gd name="connsiteY3" fmla="*/ 6455167 h 6455167"/>
              <a:gd name="connsiteX4" fmla="*/ 0 w 6105194"/>
              <a:gd name="connsiteY4" fmla="*/ 0 h 6455167"/>
              <a:gd name="connsiteX0" fmla="*/ 64655 w 6105194"/>
              <a:gd name="connsiteY0" fmla="*/ 9237 h 6455167"/>
              <a:gd name="connsiteX1" fmla="*/ 6105194 w 6105194"/>
              <a:gd name="connsiteY1" fmla="*/ 0 h 6455167"/>
              <a:gd name="connsiteX2" fmla="*/ 6105194 w 6105194"/>
              <a:gd name="connsiteY2" fmla="*/ 6455167 h 6455167"/>
              <a:gd name="connsiteX3" fmla="*/ 0 w 6105194"/>
              <a:gd name="connsiteY3" fmla="*/ 6455167 h 6455167"/>
              <a:gd name="connsiteX4" fmla="*/ 64655 w 6105194"/>
              <a:gd name="connsiteY4" fmla="*/ 9237 h 6455167"/>
              <a:gd name="connsiteX0" fmla="*/ 0 w 6040539"/>
              <a:gd name="connsiteY0" fmla="*/ 9237 h 6455167"/>
              <a:gd name="connsiteX1" fmla="*/ 6040539 w 6040539"/>
              <a:gd name="connsiteY1" fmla="*/ 0 h 6455167"/>
              <a:gd name="connsiteX2" fmla="*/ 6040539 w 6040539"/>
              <a:gd name="connsiteY2" fmla="*/ 6455167 h 6455167"/>
              <a:gd name="connsiteX3" fmla="*/ 2955636 w 6040539"/>
              <a:gd name="connsiteY3" fmla="*/ 6455167 h 6455167"/>
              <a:gd name="connsiteX4" fmla="*/ 0 w 6040539"/>
              <a:gd name="connsiteY4" fmla="*/ 9237 h 6455167"/>
              <a:gd name="connsiteX0" fmla="*/ 757383 w 6797922"/>
              <a:gd name="connsiteY0" fmla="*/ 9237 h 6455167"/>
              <a:gd name="connsiteX1" fmla="*/ 6797922 w 6797922"/>
              <a:gd name="connsiteY1" fmla="*/ 0 h 6455167"/>
              <a:gd name="connsiteX2" fmla="*/ 6797922 w 6797922"/>
              <a:gd name="connsiteY2" fmla="*/ 6455167 h 6455167"/>
              <a:gd name="connsiteX3" fmla="*/ 0 w 6797922"/>
              <a:gd name="connsiteY3" fmla="*/ 6455167 h 6455167"/>
              <a:gd name="connsiteX4" fmla="*/ 757383 w 6797922"/>
              <a:gd name="connsiteY4" fmla="*/ 9237 h 6455167"/>
              <a:gd name="connsiteX0" fmla="*/ 0 w 7222794"/>
              <a:gd name="connsiteY0" fmla="*/ 9237 h 6455167"/>
              <a:gd name="connsiteX1" fmla="*/ 7222794 w 7222794"/>
              <a:gd name="connsiteY1" fmla="*/ 0 h 6455167"/>
              <a:gd name="connsiteX2" fmla="*/ 7222794 w 7222794"/>
              <a:gd name="connsiteY2" fmla="*/ 6455167 h 6455167"/>
              <a:gd name="connsiteX3" fmla="*/ 424872 w 7222794"/>
              <a:gd name="connsiteY3" fmla="*/ 6455167 h 6455167"/>
              <a:gd name="connsiteX4" fmla="*/ 0 w 7222794"/>
              <a:gd name="connsiteY4" fmla="*/ 9237 h 6455167"/>
              <a:gd name="connsiteX0" fmla="*/ 0 w 7241267"/>
              <a:gd name="connsiteY0" fmla="*/ 0 h 6464403"/>
              <a:gd name="connsiteX1" fmla="*/ 7241267 w 7241267"/>
              <a:gd name="connsiteY1" fmla="*/ 9236 h 6464403"/>
              <a:gd name="connsiteX2" fmla="*/ 7241267 w 7241267"/>
              <a:gd name="connsiteY2" fmla="*/ 6464403 h 6464403"/>
              <a:gd name="connsiteX3" fmla="*/ 443345 w 7241267"/>
              <a:gd name="connsiteY3" fmla="*/ 6464403 h 6464403"/>
              <a:gd name="connsiteX4" fmla="*/ 0 w 7241267"/>
              <a:gd name="connsiteY4" fmla="*/ 0 h 6464403"/>
              <a:gd name="connsiteX0" fmla="*/ 0 w 7232031"/>
              <a:gd name="connsiteY0" fmla="*/ 0 h 6464403"/>
              <a:gd name="connsiteX1" fmla="*/ 7232031 w 7232031"/>
              <a:gd name="connsiteY1" fmla="*/ 9236 h 6464403"/>
              <a:gd name="connsiteX2" fmla="*/ 7232031 w 7232031"/>
              <a:gd name="connsiteY2" fmla="*/ 6464403 h 6464403"/>
              <a:gd name="connsiteX3" fmla="*/ 434109 w 7232031"/>
              <a:gd name="connsiteY3" fmla="*/ 6464403 h 6464403"/>
              <a:gd name="connsiteX4" fmla="*/ 0 w 7232031"/>
              <a:gd name="connsiteY4" fmla="*/ 0 h 6464403"/>
              <a:gd name="connsiteX0" fmla="*/ 0 w 7232031"/>
              <a:gd name="connsiteY0" fmla="*/ 9236 h 6455167"/>
              <a:gd name="connsiteX1" fmla="*/ 7232031 w 7232031"/>
              <a:gd name="connsiteY1" fmla="*/ 0 h 6455167"/>
              <a:gd name="connsiteX2" fmla="*/ 7232031 w 7232031"/>
              <a:gd name="connsiteY2" fmla="*/ 6455167 h 6455167"/>
              <a:gd name="connsiteX3" fmla="*/ 434109 w 7232031"/>
              <a:gd name="connsiteY3" fmla="*/ 6455167 h 6455167"/>
              <a:gd name="connsiteX4" fmla="*/ 0 w 7232031"/>
              <a:gd name="connsiteY4" fmla="*/ 9236 h 6455167"/>
              <a:gd name="connsiteX0" fmla="*/ 0 w 7232031"/>
              <a:gd name="connsiteY0" fmla="*/ 9236 h 6455167"/>
              <a:gd name="connsiteX1" fmla="*/ 7232031 w 7232031"/>
              <a:gd name="connsiteY1" fmla="*/ 0 h 6455167"/>
              <a:gd name="connsiteX2" fmla="*/ 7232031 w 7232031"/>
              <a:gd name="connsiteY2" fmla="*/ 6455167 h 6455167"/>
              <a:gd name="connsiteX3" fmla="*/ 434109 w 7232031"/>
              <a:gd name="connsiteY3" fmla="*/ 6455167 h 6455167"/>
              <a:gd name="connsiteX4" fmla="*/ 0 w 7232031"/>
              <a:gd name="connsiteY4" fmla="*/ 9236 h 6455167"/>
              <a:gd name="connsiteX0" fmla="*/ 0 w 7222795"/>
              <a:gd name="connsiteY0" fmla="*/ 0 h 6464404"/>
              <a:gd name="connsiteX1" fmla="*/ 7222795 w 7222795"/>
              <a:gd name="connsiteY1" fmla="*/ 9237 h 6464404"/>
              <a:gd name="connsiteX2" fmla="*/ 7222795 w 7222795"/>
              <a:gd name="connsiteY2" fmla="*/ 6464404 h 6464404"/>
              <a:gd name="connsiteX3" fmla="*/ 424873 w 7222795"/>
              <a:gd name="connsiteY3" fmla="*/ 6464404 h 6464404"/>
              <a:gd name="connsiteX4" fmla="*/ 0 w 7222795"/>
              <a:gd name="connsiteY4" fmla="*/ 0 h 6464404"/>
              <a:gd name="connsiteX0" fmla="*/ 0 w 7213558"/>
              <a:gd name="connsiteY0" fmla="*/ 0 h 6455168"/>
              <a:gd name="connsiteX1" fmla="*/ 7213558 w 7213558"/>
              <a:gd name="connsiteY1" fmla="*/ 1 h 6455168"/>
              <a:gd name="connsiteX2" fmla="*/ 7213558 w 7213558"/>
              <a:gd name="connsiteY2" fmla="*/ 6455168 h 6455168"/>
              <a:gd name="connsiteX3" fmla="*/ 415636 w 7213558"/>
              <a:gd name="connsiteY3" fmla="*/ 6455168 h 6455168"/>
              <a:gd name="connsiteX4" fmla="*/ 0 w 7213558"/>
              <a:gd name="connsiteY4" fmla="*/ 0 h 6455168"/>
              <a:gd name="connsiteX0" fmla="*/ 0 w 7213558"/>
              <a:gd name="connsiteY0" fmla="*/ 0 h 6510586"/>
              <a:gd name="connsiteX1" fmla="*/ 7213558 w 7213558"/>
              <a:gd name="connsiteY1" fmla="*/ 1 h 6510586"/>
              <a:gd name="connsiteX2" fmla="*/ 7213558 w 7213558"/>
              <a:gd name="connsiteY2" fmla="*/ 6455168 h 6510586"/>
              <a:gd name="connsiteX3" fmla="*/ 18472 w 7213558"/>
              <a:gd name="connsiteY3" fmla="*/ 6510586 h 6510586"/>
              <a:gd name="connsiteX4" fmla="*/ 0 w 7213558"/>
              <a:gd name="connsiteY4" fmla="*/ 0 h 6510586"/>
              <a:gd name="connsiteX0" fmla="*/ 0 w 7213558"/>
              <a:gd name="connsiteY0" fmla="*/ 0 h 6510586"/>
              <a:gd name="connsiteX1" fmla="*/ 7213558 w 7213558"/>
              <a:gd name="connsiteY1" fmla="*/ 1 h 6510586"/>
              <a:gd name="connsiteX2" fmla="*/ 7213558 w 7213558"/>
              <a:gd name="connsiteY2" fmla="*/ 6455168 h 6510586"/>
              <a:gd name="connsiteX3" fmla="*/ 18472 w 7213558"/>
              <a:gd name="connsiteY3" fmla="*/ 6510586 h 6510586"/>
              <a:gd name="connsiteX4" fmla="*/ 0 w 7213558"/>
              <a:gd name="connsiteY4" fmla="*/ 0 h 6510586"/>
              <a:gd name="connsiteX0" fmla="*/ 1778 w 7215336"/>
              <a:gd name="connsiteY0" fmla="*/ 0 h 6501350"/>
              <a:gd name="connsiteX1" fmla="*/ 7215336 w 7215336"/>
              <a:gd name="connsiteY1" fmla="*/ 1 h 6501350"/>
              <a:gd name="connsiteX2" fmla="*/ 7215336 w 7215336"/>
              <a:gd name="connsiteY2" fmla="*/ 6455168 h 6501350"/>
              <a:gd name="connsiteX3" fmla="*/ 1777 w 7215336"/>
              <a:gd name="connsiteY3" fmla="*/ 6501350 h 6501350"/>
              <a:gd name="connsiteX4" fmla="*/ 1778 w 7215336"/>
              <a:gd name="connsiteY4" fmla="*/ 0 h 6501350"/>
              <a:gd name="connsiteX0" fmla="*/ 1778 w 7215336"/>
              <a:gd name="connsiteY0" fmla="*/ 0 h 6473641"/>
              <a:gd name="connsiteX1" fmla="*/ 7215336 w 7215336"/>
              <a:gd name="connsiteY1" fmla="*/ 1 h 6473641"/>
              <a:gd name="connsiteX2" fmla="*/ 7215336 w 7215336"/>
              <a:gd name="connsiteY2" fmla="*/ 6455168 h 6473641"/>
              <a:gd name="connsiteX3" fmla="*/ 1777 w 7215336"/>
              <a:gd name="connsiteY3" fmla="*/ 6473641 h 6473641"/>
              <a:gd name="connsiteX4" fmla="*/ 1778 w 7215336"/>
              <a:gd name="connsiteY4" fmla="*/ 0 h 6473641"/>
              <a:gd name="connsiteX0" fmla="*/ 10355 w 7223913"/>
              <a:gd name="connsiteY0" fmla="*/ 0 h 6455168"/>
              <a:gd name="connsiteX1" fmla="*/ 7223913 w 7223913"/>
              <a:gd name="connsiteY1" fmla="*/ 1 h 6455168"/>
              <a:gd name="connsiteX2" fmla="*/ 7223913 w 7223913"/>
              <a:gd name="connsiteY2" fmla="*/ 6455168 h 6455168"/>
              <a:gd name="connsiteX3" fmla="*/ 1118 w 7223913"/>
              <a:gd name="connsiteY3" fmla="*/ 6445932 h 6455168"/>
              <a:gd name="connsiteX4" fmla="*/ 10355 w 7223913"/>
              <a:gd name="connsiteY4" fmla="*/ 0 h 6455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23913" h="6455168">
                <a:moveTo>
                  <a:pt x="10355" y="0"/>
                </a:moveTo>
                <a:lnTo>
                  <a:pt x="7223913" y="1"/>
                </a:lnTo>
                <a:lnTo>
                  <a:pt x="7223913" y="6455168"/>
                </a:lnTo>
                <a:lnTo>
                  <a:pt x="1118" y="6445932"/>
                </a:lnTo>
                <a:cubicBezTo>
                  <a:pt x="-5039" y="4275737"/>
                  <a:pt x="16512" y="2170195"/>
                  <a:pt x="10355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0CCAB7-EA5B-43C4-9557-3C36CF4F6CB4}"/>
              </a:ext>
            </a:extLst>
          </p:cNvPr>
          <p:cNvSpPr/>
          <p:nvPr userDrawn="1"/>
        </p:nvSpPr>
        <p:spPr>
          <a:xfrm>
            <a:off x="0" y="0"/>
            <a:ext cx="12192000" cy="40283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31F3B-85F8-45AC-A15A-A31F11D21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651567" cy="48958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0DE4D-D6CD-445B-9878-219E8D03D9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94782" y="6356349"/>
            <a:ext cx="2743200" cy="365125"/>
          </a:xfrm>
        </p:spPr>
        <p:txBody>
          <a:bodyPr/>
          <a:lstStyle/>
          <a:p>
            <a:fld id="{AEEDCA89-0D96-4E25-AF5B-B09552ED4522}" type="datetime1">
              <a:rPr lang="en-US" smtClean="0"/>
              <a:t>9/12/2019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65639-34C7-43ED-B4FD-C8C7EC53E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94025" y="5854699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0C3E2-6944-477F-930B-EDAD7E0C5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6084" y="6356350"/>
            <a:ext cx="47771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3C2FAD6-6411-42DC-8BC5-F549E347F0C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 descr="http://itakademia.sk/wp-content/uploads/2017/03/IT_AKADEMIA-1.png">
            <a:extLst>
              <a:ext uri="{FF2B5EF4-FFF2-40B4-BE49-F238E27FC236}">
                <a16:creationId xmlns:a16="http://schemas.microsoft.com/office/drawing/2014/main" id="{BD4ECE66-3902-4E6E-90C0-797484C17E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6084" y="38044"/>
            <a:ext cx="1132741" cy="27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95ADAEB-EABB-4BA7-9E8F-D88EDD5C7513}"/>
              </a:ext>
            </a:extLst>
          </p:cNvPr>
          <p:cNvSpPr txBox="1">
            <a:spLocks/>
          </p:cNvSpPr>
          <p:nvPr userDrawn="1"/>
        </p:nvSpPr>
        <p:spPr>
          <a:xfrm>
            <a:off x="385118" y="0"/>
            <a:ext cx="9887466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EDF4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700" i="1" dirty="0">
              <a:solidFill>
                <a:schemeClr val="tx1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E0C3F1E-6FE5-4091-BE3B-DB2D28B85AE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838200" y="502508"/>
            <a:ext cx="7507224" cy="756665"/>
          </a:xfrm>
        </p:spPr>
        <p:txBody>
          <a:bodyPr anchor="ctr">
            <a:no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buNone/>
              <a:defRPr sz="4000">
                <a:solidFill>
                  <a:srgbClr val="FEDF4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2F84F1F-04AB-48F1-9574-61C541310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8044"/>
            <a:ext cx="10515600" cy="364789"/>
          </a:xfrm>
        </p:spPr>
        <p:txBody>
          <a:bodyPr anchor="t">
            <a:normAutofit/>
          </a:bodyPr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23910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n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5">
            <a:extLst>
              <a:ext uri="{FF2B5EF4-FFF2-40B4-BE49-F238E27FC236}">
                <a16:creationId xmlns:a16="http://schemas.microsoft.com/office/drawing/2014/main" id="{03687CA5-33AE-42D2-8186-CA0BCFF63A02}"/>
              </a:ext>
            </a:extLst>
          </p:cNvPr>
          <p:cNvSpPr/>
          <p:nvPr userDrawn="1"/>
        </p:nvSpPr>
        <p:spPr>
          <a:xfrm>
            <a:off x="0" y="402833"/>
            <a:ext cx="12192000" cy="350165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EF32871-40FF-4CE5-A0AF-8A675CBCF47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8200" y="1442308"/>
            <a:ext cx="10515600" cy="5206143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362CCD5B-6B4D-49DC-A54C-D7425F8D2EBD}"/>
              </a:ext>
            </a:extLst>
          </p:cNvPr>
          <p:cNvSpPr/>
          <p:nvPr userDrawn="1"/>
        </p:nvSpPr>
        <p:spPr>
          <a:xfrm>
            <a:off x="0" y="0"/>
            <a:ext cx="12192000" cy="40283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EB0D9-D15C-445F-AA68-E77FEDFED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C05E6-94E8-4E27-A511-DFC9530636C4}" type="datetime1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24F8F-CC2B-4B83-A16E-EC781E06E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947A6-F8BC-41B4-884B-6D03EBAA5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2FAD6-6411-42DC-8BC5-F549E347F0C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itakademia.sk/wp-content/uploads/2017/03/IT_AKADEMIA-1.png">
            <a:extLst>
              <a:ext uri="{FF2B5EF4-FFF2-40B4-BE49-F238E27FC236}">
                <a16:creationId xmlns:a16="http://schemas.microsoft.com/office/drawing/2014/main" id="{AFA64B0B-F1C4-4B3E-9E3D-12FF6B3BB1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6084" y="38044"/>
            <a:ext cx="1132741" cy="27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D3B0643D-BB05-4B3E-AA18-521323C9FCE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838200" y="502508"/>
            <a:ext cx="10515600" cy="756665"/>
          </a:xfrm>
        </p:spPr>
        <p:txBody>
          <a:bodyPr anchor="ctr">
            <a:no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buNone/>
              <a:defRPr sz="4000">
                <a:solidFill>
                  <a:srgbClr val="FEDF4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691048B-8282-4566-A184-98B35E37A0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8044"/>
            <a:ext cx="10515600" cy="364789"/>
          </a:xfrm>
        </p:spPr>
        <p:txBody>
          <a:bodyPr anchor="t">
            <a:normAutofit/>
          </a:bodyPr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2777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ológi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3">
            <a:extLst>
              <a:ext uri="{FF2B5EF4-FFF2-40B4-BE49-F238E27FC236}">
                <a16:creationId xmlns:a16="http://schemas.microsoft.com/office/drawing/2014/main" id="{362CCD5B-6B4D-49DC-A54C-D7425F8D2EBD}"/>
              </a:ext>
            </a:extLst>
          </p:cNvPr>
          <p:cNvSpPr/>
          <p:nvPr userDrawn="1"/>
        </p:nvSpPr>
        <p:spPr>
          <a:xfrm>
            <a:off x="0" y="0"/>
            <a:ext cx="12192000" cy="40283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EB0D9-D15C-445F-AA68-E77FEDFEDD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10599" y="5975350"/>
            <a:ext cx="2743200" cy="365125"/>
          </a:xfrm>
        </p:spPr>
        <p:txBody>
          <a:bodyPr/>
          <a:lstStyle/>
          <a:p>
            <a:fld id="{5FEC05E6-94E8-4E27-A511-DFC9530636C4}" type="datetime1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24F8F-CC2B-4B83-A16E-EC781E06E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14302" y="6356350"/>
            <a:ext cx="383909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947A6-F8BC-41B4-884B-6D03EBAA5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2FAD6-6411-42DC-8BC5-F549E347F0C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itakademia.sk/wp-content/uploads/2017/03/IT_AKADEMIA-1.png">
            <a:extLst>
              <a:ext uri="{FF2B5EF4-FFF2-40B4-BE49-F238E27FC236}">
                <a16:creationId xmlns:a16="http://schemas.microsoft.com/office/drawing/2014/main" id="{AFA64B0B-F1C4-4B3E-9E3D-12FF6B3BB1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6084" y="38044"/>
            <a:ext cx="1132741" cy="27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ADD3C031-C65A-479D-A36D-5D2BEC2ECD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4304" y="1442308"/>
            <a:ext cx="7039495" cy="5206142"/>
          </a:xfrm>
        </p:spPr>
        <p:txBody>
          <a:bodyPr anchor="t" anchorCtr="0"/>
          <a:lstStyle>
            <a:lvl1pPr marL="0" indent="0" algn="l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691048B-8282-4566-A184-98B35E37A0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8044"/>
            <a:ext cx="10515600" cy="364789"/>
          </a:xfrm>
        </p:spPr>
        <p:txBody>
          <a:bodyPr anchor="t">
            <a:normAutofit/>
          </a:bodyPr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A044308A-729C-48E1-BB8B-29F7C5647BF7}"/>
              </a:ext>
            </a:extLst>
          </p:cNvPr>
          <p:cNvSpPr/>
          <p:nvPr userDrawn="1"/>
        </p:nvSpPr>
        <p:spPr>
          <a:xfrm>
            <a:off x="0" y="402833"/>
            <a:ext cx="8741790" cy="933251"/>
          </a:xfrm>
          <a:custGeom>
            <a:avLst/>
            <a:gdLst>
              <a:gd name="connsiteX0" fmla="*/ 0 w 12192000"/>
              <a:gd name="connsiteY0" fmla="*/ 0 h 933251"/>
              <a:gd name="connsiteX1" fmla="*/ 12192000 w 12192000"/>
              <a:gd name="connsiteY1" fmla="*/ 0 h 933251"/>
              <a:gd name="connsiteX2" fmla="*/ 12192000 w 12192000"/>
              <a:gd name="connsiteY2" fmla="*/ 933251 h 933251"/>
              <a:gd name="connsiteX3" fmla="*/ 0 w 12192000"/>
              <a:gd name="connsiteY3" fmla="*/ 933251 h 933251"/>
              <a:gd name="connsiteX4" fmla="*/ 0 w 12192000"/>
              <a:gd name="connsiteY4" fmla="*/ 0 h 933251"/>
              <a:gd name="connsiteX0" fmla="*/ 0 w 12192000"/>
              <a:gd name="connsiteY0" fmla="*/ 0 h 933251"/>
              <a:gd name="connsiteX1" fmla="*/ 12192000 w 12192000"/>
              <a:gd name="connsiteY1" fmla="*/ 0 h 933251"/>
              <a:gd name="connsiteX2" fmla="*/ 8741790 w 12192000"/>
              <a:gd name="connsiteY2" fmla="*/ 933251 h 933251"/>
              <a:gd name="connsiteX3" fmla="*/ 0 w 12192000"/>
              <a:gd name="connsiteY3" fmla="*/ 933251 h 933251"/>
              <a:gd name="connsiteX4" fmla="*/ 0 w 12192000"/>
              <a:gd name="connsiteY4" fmla="*/ 0 h 933251"/>
              <a:gd name="connsiteX0" fmla="*/ 0 w 8741790"/>
              <a:gd name="connsiteY0" fmla="*/ 0 h 933251"/>
              <a:gd name="connsiteX1" fmla="*/ 8374145 w 8741790"/>
              <a:gd name="connsiteY1" fmla="*/ 0 h 933251"/>
              <a:gd name="connsiteX2" fmla="*/ 8741790 w 8741790"/>
              <a:gd name="connsiteY2" fmla="*/ 933251 h 933251"/>
              <a:gd name="connsiteX3" fmla="*/ 0 w 8741790"/>
              <a:gd name="connsiteY3" fmla="*/ 933251 h 933251"/>
              <a:gd name="connsiteX4" fmla="*/ 0 w 8741790"/>
              <a:gd name="connsiteY4" fmla="*/ 0 h 933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1790" h="933251">
                <a:moveTo>
                  <a:pt x="0" y="0"/>
                </a:moveTo>
                <a:lnTo>
                  <a:pt x="8374145" y="0"/>
                </a:lnTo>
                <a:lnTo>
                  <a:pt x="8741790" y="933251"/>
                </a:lnTo>
                <a:lnTo>
                  <a:pt x="0" y="933251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BD506E62-0C3D-4C34-86DD-2B7E70972A2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838199" y="502508"/>
            <a:ext cx="7507224" cy="756665"/>
          </a:xfrm>
        </p:spPr>
        <p:txBody>
          <a:bodyPr anchor="ctr">
            <a:no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buNone/>
              <a:defRPr sz="4000">
                <a:solidFill>
                  <a:srgbClr val="FEDF4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0BDC6A4-E541-4B0B-955B-DF8073262F3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46512" y="1411586"/>
            <a:ext cx="3403601" cy="5309888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1017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kt.: Text a motivačný obráz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B36A656-8DE5-48B8-865B-CD97663359E6}"/>
              </a:ext>
            </a:extLst>
          </p:cNvPr>
          <p:cNvSpPr/>
          <p:nvPr userDrawn="1"/>
        </p:nvSpPr>
        <p:spPr>
          <a:xfrm>
            <a:off x="4977353" y="365125"/>
            <a:ext cx="7214647" cy="6492875"/>
          </a:xfrm>
          <a:custGeom>
            <a:avLst/>
            <a:gdLst>
              <a:gd name="connsiteX0" fmla="*/ 0 w 6771588"/>
              <a:gd name="connsiteY0" fmla="*/ 0 h 6455167"/>
              <a:gd name="connsiteX1" fmla="*/ 6771588 w 6771588"/>
              <a:gd name="connsiteY1" fmla="*/ 0 h 6455167"/>
              <a:gd name="connsiteX2" fmla="*/ 6771588 w 6771588"/>
              <a:gd name="connsiteY2" fmla="*/ 6455167 h 6455167"/>
              <a:gd name="connsiteX3" fmla="*/ 0 w 6771588"/>
              <a:gd name="connsiteY3" fmla="*/ 6455167 h 6455167"/>
              <a:gd name="connsiteX4" fmla="*/ 0 w 6771588"/>
              <a:gd name="connsiteY4" fmla="*/ 0 h 6455167"/>
              <a:gd name="connsiteX0" fmla="*/ 2177592 w 6771588"/>
              <a:gd name="connsiteY0" fmla="*/ 989815 h 6455167"/>
              <a:gd name="connsiteX1" fmla="*/ 6771588 w 6771588"/>
              <a:gd name="connsiteY1" fmla="*/ 0 h 6455167"/>
              <a:gd name="connsiteX2" fmla="*/ 6771588 w 6771588"/>
              <a:gd name="connsiteY2" fmla="*/ 6455167 h 6455167"/>
              <a:gd name="connsiteX3" fmla="*/ 0 w 6771588"/>
              <a:gd name="connsiteY3" fmla="*/ 6455167 h 6455167"/>
              <a:gd name="connsiteX4" fmla="*/ 2177592 w 6771588"/>
              <a:gd name="connsiteY4" fmla="*/ 989815 h 6455167"/>
              <a:gd name="connsiteX0" fmla="*/ 952108 w 6771588"/>
              <a:gd name="connsiteY0" fmla="*/ 0 h 6455167"/>
              <a:gd name="connsiteX1" fmla="*/ 6771588 w 6771588"/>
              <a:gd name="connsiteY1" fmla="*/ 0 h 6455167"/>
              <a:gd name="connsiteX2" fmla="*/ 6771588 w 6771588"/>
              <a:gd name="connsiteY2" fmla="*/ 6455167 h 6455167"/>
              <a:gd name="connsiteX3" fmla="*/ 0 w 6771588"/>
              <a:gd name="connsiteY3" fmla="*/ 6455167 h 6455167"/>
              <a:gd name="connsiteX4" fmla="*/ 952108 w 6771588"/>
              <a:gd name="connsiteY4" fmla="*/ 0 h 6455167"/>
              <a:gd name="connsiteX0" fmla="*/ 0 w 5819480"/>
              <a:gd name="connsiteY0" fmla="*/ 0 h 6455167"/>
              <a:gd name="connsiteX1" fmla="*/ 5819480 w 5819480"/>
              <a:gd name="connsiteY1" fmla="*/ 0 h 6455167"/>
              <a:gd name="connsiteX2" fmla="*/ 5819480 w 5819480"/>
              <a:gd name="connsiteY2" fmla="*/ 6455167 h 6455167"/>
              <a:gd name="connsiteX3" fmla="*/ 3761294 w 5819480"/>
              <a:gd name="connsiteY3" fmla="*/ 6134656 h 6455167"/>
              <a:gd name="connsiteX4" fmla="*/ 0 w 5819480"/>
              <a:gd name="connsiteY4" fmla="*/ 0 h 6455167"/>
              <a:gd name="connsiteX0" fmla="*/ 0 w 5819480"/>
              <a:gd name="connsiteY0" fmla="*/ 0 h 6464594"/>
              <a:gd name="connsiteX1" fmla="*/ 5819480 w 5819480"/>
              <a:gd name="connsiteY1" fmla="*/ 0 h 6464594"/>
              <a:gd name="connsiteX2" fmla="*/ 5819480 w 5819480"/>
              <a:gd name="connsiteY2" fmla="*/ 6455167 h 6464594"/>
              <a:gd name="connsiteX3" fmla="*/ 2224725 w 5819480"/>
              <a:gd name="connsiteY3" fmla="*/ 6464594 h 6464594"/>
              <a:gd name="connsiteX4" fmla="*/ 0 w 5819480"/>
              <a:gd name="connsiteY4" fmla="*/ 0 h 6464594"/>
              <a:gd name="connsiteX0" fmla="*/ 0 w 5819480"/>
              <a:gd name="connsiteY0" fmla="*/ 0 h 6455168"/>
              <a:gd name="connsiteX1" fmla="*/ 5819480 w 5819480"/>
              <a:gd name="connsiteY1" fmla="*/ 0 h 6455168"/>
              <a:gd name="connsiteX2" fmla="*/ 5819480 w 5819480"/>
              <a:gd name="connsiteY2" fmla="*/ 6455167 h 6455168"/>
              <a:gd name="connsiteX3" fmla="*/ 1310325 w 5819480"/>
              <a:gd name="connsiteY3" fmla="*/ 6455168 h 6455168"/>
              <a:gd name="connsiteX4" fmla="*/ 0 w 5819480"/>
              <a:gd name="connsiteY4" fmla="*/ 0 h 6455168"/>
              <a:gd name="connsiteX0" fmla="*/ 0 w 7214647"/>
              <a:gd name="connsiteY0" fmla="*/ 0 h 6464594"/>
              <a:gd name="connsiteX1" fmla="*/ 7214647 w 7214647"/>
              <a:gd name="connsiteY1" fmla="*/ 9426 h 6464594"/>
              <a:gd name="connsiteX2" fmla="*/ 7214647 w 7214647"/>
              <a:gd name="connsiteY2" fmla="*/ 6464593 h 6464594"/>
              <a:gd name="connsiteX3" fmla="*/ 2705492 w 7214647"/>
              <a:gd name="connsiteY3" fmla="*/ 6464594 h 6464594"/>
              <a:gd name="connsiteX4" fmla="*/ 0 w 7214647"/>
              <a:gd name="connsiteY4" fmla="*/ 0 h 6464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4647" h="6464594">
                <a:moveTo>
                  <a:pt x="0" y="0"/>
                </a:moveTo>
                <a:lnTo>
                  <a:pt x="7214647" y="9426"/>
                </a:lnTo>
                <a:lnTo>
                  <a:pt x="7214647" y="6464593"/>
                </a:lnTo>
                <a:lnTo>
                  <a:pt x="2705492" y="6464594"/>
                </a:lnTo>
                <a:lnTo>
                  <a:pt x="0" y="0"/>
                </a:lnTo>
                <a:close/>
              </a:path>
            </a:pathLst>
          </a:custGeom>
          <a:solidFill>
            <a:srgbClr val="918D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AB8ED434-5699-4B9F-AE48-BE87895B6539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968086" y="402831"/>
            <a:ext cx="7223913" cy="6455168"/>
          </a:xfrm>
          <a:custGeom>
            <a:avLst/>
            <a:gdLst>
              <a:gd name="connsiteX0" fmla="*/ 0 w 6105194"/>
              <a:gd name="connsiteY0" fmla="*/ 0 h 6455167"/>
              <a:gd name="connsiteX1" fmla="*/ 6105194 w 6105194"/>
              <a:gd name="connsiteY1" fmla="*/ 0 h 6455167"/>
              <a:gd name="connsiteX2" fmla="*/ 6105194 w 6105194"/>
              <a:gd name="connsiteY2" fmla="*/ 6455167 h 6455167"/>
              <a:gd name="connsiteX3" fmla="*/ 0 w 6105194"/>
              <a:gd name="connsiteY3" fmla="*/ 6455167 h 6455167"/>
              <a:gd name="connsiteX4" fmla="*/ 0 w 6105194"/>
              <a:gd name="connsiteY4" fmla="*/ 0 h 6455167"/>
              <a:gd name="connsiteX0" fmla="*/ 64655 w 6105194"/>
              <a:gd name="connsiteY0" fmla="*/ 9237 h 6455167"/>
              <a:gd name="connsiteX1" fmla="*/ 6105194 w 6105194"/>
              <a:gd name="connsiteY1" fmla="*/ 0 h 6455167"/>
              <a:gd name="connsiteX2" fmla="*/ 6105194 w 6105194"/>
              <a:gd name="connsiteY2" fmla="*/ 6455167 h 6455167"/>
              <a:gd name="connsiteX3" fmla="*/ 0 w 6105194"/>
              <a:gd name="connsiteY3" fmla="*/ 6455167 h 6455167"/>
              <a:gd name="connsiteX4" fmla="*/ 64655 w 6105194"/>
              <a:gd name="connsiteY4" fmla="*/ 9237 h 6455167"/>
              <a:gd name="connsiteX0" fmla="*/ 0 w 6040539"/>
              <a:gd name="connsiteY0" fmla="*/ 9237 h 6455167"/>
              <a:gd name="connsiteX1" fmla="*/ 6040539 w 6040539"/>
              <a:gd name="connsiteY1" fmla="*/ 0 h 6455167"/>
              <a:gd name="connsiteX2" fmla="*/ 6040539 w 6040539"/>
              <a:gd name="connsiteY2" fmla="*/ 6455167 h 6455167"/>
              <a:gd name="connsiteX3" fmla="*/ 2955636 w 6040539"/>
              <a:gd name="connsiteY3" fmla="*/ 6455167 h 6455167"/>
              <a:gd name="connsiteX4" fmla="*/ 0 w 6040539"/>
              <a:gd name="connsiteY4" fmla="*/ 9237 h 6455167"/>
              <a:gd name="connsiteX0" fmla="*/ 757383 w 6797922"/>
              <a:gd name="connsiteY0" fmla="*/ 9237 h 6455167"/>
              <a:gd name="connsiteX1" fmla="*/ 6797922 w 6797922"/>
              <a:gd name="connsiteY1" fmla="*/ 0 h 6455167"/>
              <a:gd name="connsiteX2" fmla="*/ 6797922 w 6797922"/>
              <a:gd name="connsiteY2" fmla="*/ 6455167 h 6455167"/>
              <a:gd name="connsiteX3" fmla="*/ 0 w 6797922"/>
              <a:gd name="connsiteY3" fmla="*/ 6455167 h 6455167"/>
              <a:gd name="connsiteX4" fmla="*/ 757383 w 6797922"/>
              <a:gd name="connsiteY4" fmla="*/ 9237 h 6455167"/>
              <a:gd name="connsiteX0" fmla="*/ 0 w 7222794"/>
              <a:gd name="connsiteY0" fmla="*/ 9237 h 6455167"/>
              <a:gd name="connsiteX1" fmla="*/ 7222794 w 7222794"/>
              <a:gd name="connsiteY1" fmla="*/ 0 h 6455167"/>
              <a:gd name="connsiteX2" fmla="*/ 7222794 w 7222794"/>
              <a:gd name="connsiteY2" fmla="*/ 6455167 h 6455167"/>
              <a:gd name="connsiteX3" fmla="*/ 424872 w 7222794"/>
              <a:gd name="connsiteY3" fmla="*/ 6455167 h 6455167"/>
              <a:gd name="connsiteX4" fmla="*/ 0 w 7222794"/>
              <a:gd name="connsiteY4" fmla="*/ 9237 h 6455167"/>
              <a:gd name="connsiteX0" fmla="*/ 0 w 7241267"/>
              <a:gd name="connsiteY0" fmla="*/ 0 h 6464403"/>
              <a:gd name="connsiteX1" fmla="*/ 7241267 w 7241267"/>
              <a:gd name="connsiteY1" fmla="*/ 9236 h 6464403"/>
              <a:gd name="connsiteX2" fmla="*/ 7241267 w 7241267"/>
              <a:gd name="connsiteY2" fmla="*/ 6464403 h 6464403"/>
              <a:gd name="connsiteX3" fmla="*/ 443345 w 7241267"/>
              <a:gd name="connsiteY3" fmla="*/ 6464403 h 6464403"/>
              <a:gd name="connsiteX4" fmla="*/ 0 w 7241267"/>
              <a:gd name="connsiteY4" fmla="*/ 0 h 6464403"/>
              <a:gd name="connsiteX0" fmla="*/ 0 w 7232031"/>
              <a:gd name="connsiteY0" fmla="*/ 0 h 6464403"/>
              <a:gd name="connsiteX1" fmla="*/ 7232031 w 7232031"/>
              <a:gd name="connsiteY1" fmla="*/ 9236 h 6464403"/>
              <a:gd name="connsiteX2" fmla="*/ 7232031 w 7232031"/>
              <a:gd name="connsiteY2" fmla="*/ 6464403 h 6464403"/>
              <a:gd name="connsiteX3" fmla="*/ 434109 w 7232031"/>
              <a:gd name="connsiteY3" fmla="*/ 6464403 h 6464403"/>
              <a:gd name="connsiteX4" fmla="*/ 0 w 7232031"/>
              <a:gd name="connsiteY4" fmla="*/ 0 h 6464403"/>
              <a:gd name="connsiteX0" fmla="*/ 0 w 7232031"/>
              <a:gd name="connsiteY0" fmla="*/ 9236 h 6455167"/>
              <a:gd name="connsiteX1" fmla="*/ 7232031 w 7232031"/>
              <a:gd name="connsiteY1" fmla="*/ 0 h 6455167"/>
              <a:gd name="connsiteX2" fmla="*/ 7232031 w 7232031"/>
              <a:gd name="connsiteY2" fmla="*/ 6455167 h 6455167"/>
              <a:gd name="connsiteX3" fmla="*/ 434109 w 7232031"/>
              <a:gd name="connsiteY3" fmla="*/ 6455167 h 6455167"/>
              <a:gd name="connsiteX4" fmla="*/ 0 w 7232031"/>
              <a:gd name="connsiteY4" fmla="*/ 9236 h 6455167"/>
              <a:gd name="connsiteX0" fmla="*/ 0 w 7232031"/>
              <a:gd name="connsiteY0" fmla="*/ 9236 h 6455167"/>
              <a:gd name="connsiteX1" fmla="*/ 7232031 w 7232031"/>
              <a:gd name="connsiteY1" fmla="*/ 0 h 6455167"/>
              <a:gd name="connsiteX2" fmla="*/ 7232031 w 7232031"/>
              <a:gd name="connsiteY2" fmla="*/ 6455167 h 6455167"/>
              <a:gd name="connsiteX3" fmla="*/ 434109 w 7232031"/>
              <a:gd name="connsiteY3" fmla="*/ 6455167 h 6455167"/>
              <a:gd name="connsiteX4" fmla="*/ 0 w 7232031"/>
              <a:gd name="connsiteY4" fmla="*/ 9236 h 6455167"/>
              <a:gd name="connsiteX0" fmla="*/ 0 w 7222795"/>
              <a:gd name="connsiteY0" fmla="*/ 0 h 6464404"/>
              <a:gd name="connsiteX1" fmla="*/ 7222795 w 7222795"/>
              <a:gd name="connsiteY1" fmla="*/ 9237 h 6464404"/>
              <a:gd name="connsiteX2" fmla="*/ 7222795 w 7222795"/>
              <a:gd name="connsiteY2" fmla="*/ 6464404 h 6464404"/>
              <a:gd name="connsiteX3" fmla="*/ 424873 w 7222795"/>
              <a:gd name="connsiteY3" fmla="*/ 6464404 h 6464404"/>
              <a:gd name="connsiteX4" fmla="*/ 0 w 7222795"/>
              <a:gd name="connsiteY4" fmla="*/ 0 h 6464404"/>
              <a:gd name="connsiteX0" fmla="*/ 0 w 7213558"/>
              <a:gd name="connsiteY0" fmla="*/ 0 h 6455168"/>
              <a:gd name="connsiteX1" fmla="*/ 7213558 w 7213558"/>
              <a:gd name="connsiteY1" fmla="*/ 1 h 6455168"/>
              <a:gd name="connsiteX2" fmla="*/ 7213558 w 7213558"/>
              <a:gd name="connsiteY2" fmla="*/ 6455168 h 6455168"/>
              <a:gd name="connsiteX3" fmla="*/ 415636 w 7213558"/>
              <a:gd name="connsiteY3" fmla="*/ 6455168 h 6455168"/>
              <a:gd name="connsiteX4" fmla="*/ 0 w 7213558"/>
              <a:gd name="connsiteY4" fmla="*/ 0 h 6455168"/>
              <a:gd name="connsiteX0" fmla="*/ 0 w 7213558"/>
              <a:gd name="connsiteY0" fmla="*/ 0 h 6510586"/>
              <a:gd name="connsiteX1" fmla="*/ 7213558 w 7213558"/>
              <a:gd name="connsiteY1" fmla="*/ 1 h 6510586"/>
              <a:gd name="connsiteX2" fmla="*/ 7213558 w 7213558"/>
              <a:gd name="connsiteY2" fmla="*/ 6455168 h 6510586"/>
              <a:gd name="connsiteX3" fmla="*/ 18472 w 7213558"/>
              <a:gd name="connsiteY3" fmla="*/ 6510586 h 6510586"/>
              <a:gd name="connsiteX4" fmla="*/ 0 w 7213558"/>
              <a:gd name="connsiteY4" fmla="*/ 0 h 6510586"/>
              <a:gd name="connsiteX0" fmla="*/ 0 w 7213558"/>
              <a:gd name="connsiteY0" fmla="*/ 0 h 6510586"/>
              <a:gd name="connsiteX1" fmla="*/ 7213558 w 7213558"/>
              <a:gd name="connsiteY1" fmla="*/ 1 h 6510586"/>
              <a:gd name="connsiteX2" fmla="*/ 7213558 w 7213558"/>
              <a:gd name="connsiteY2" fmla="*/ 6455168 h 6510586"/>
              <a:gd name="connsiteX3" fmla="*/ 18472 w 7213558"/>
              <a:gd name="connsiteY3" fmla="*/ 6510586 h 6510586"/>
              <a:gd name="connsiteX4" fmla="*/ 0 w 7213558"/>
              <a:gd name="connsiteY4" fmla="*/ 0 h 6510586"/>
              <a:gd name="connsiteX0" fmla="*/ 1778 w 7215336"/>
              <a:gd name="connsiteY0" fmla="*/ 0 h 6501350"/>
              <a:gd name="connsiteX1" fmla="*/ 7215336 w 7215336"/>
              <a:gd name="connsiteY1" fmla="*/ 1 h 6501350"/>
              <a:gd name="connsiteX2" fmla="*/ 7215336 w 7215336"/>
              <a:gd name="connsiteY2" fmla="*/ 6455168 h 6501350"/>
              <a:gd name="connsiteX3" fmla="*/ 1777 w 7215336"/>
              <a:gd name="connsiteY3" fmla="*/ 6501350 h 6501350"/>
              <a:gd name="connsiteX4" fmla="*/ 1778 w 7215336"/>
              <a:gd name="connsiteY4" fmla="*/ 0 h 6501350"/>
              <a:gd name="connsiteX0" fmla="*/ 1778 w 7215336"/>
              <a:gd name="connsiteY0" fmla="*/ 0 h 6473641"/>
              <a:gd name="connsiteX1" fmla="*/ 7215336 w 7215336"/>
              <a:gd name="connsiteY1" fmla="*/ 1 h 6473641"/>
              <a:gd name="connsiteX2" fmla="*/ 7215336 w 7215336"/>
              <a:gd name="connsiteY2" fmla="*/ 6455168 h 6473641"/>
              <a:gd name="connsiteX3" fmla="*/ 1777 w 7215336"/>
              <a:gd name="connsiteY3" fmla="*/ 6473641 h 6473641"/>
              <a:gd name="connsiteX4" fmla="*/ 1778 w 7215336"/>
              <a:gd name="connsiteY4" fmla="*/ 0 h 6473641"/>
              <a:gd name="connsiteX0" fmla="*/ 10355 w 7223913"/>
              <a:gd name="connsiteY0" fmla="*/ 0 h 6455168"/>
              <a:gd name="connsiteX1" fmla="*/ 7223913 w 7223913"/>
              <a:gd name="connsiteY1" fmla="*/ 1 h 6455168"/>
              <a:gd name="connsiteX2" fmla="*/ 7223913 w 7223913"/>
              <a:gd name="connsiteY2" fmla="*/ 6455168 h 6455168"/>
              <a:gd name="connsiteX3" fmla="*/ 1118 w 7223913"/>
              <a:gd name="connsiteY3" fmla="*/ 6445932 h 6455168"/>
              <a:gd name="connsiteX4" fmla="*/ 10355 w 7223913"/>
              <a:gd name="connsiteY4" fmla="*/ 0 h 6455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23913" h="6455168">
                <a:moveTo>
                  <a:pt x="10355" y="0"/>
                </a:moveTo>
                <a:lnTo>
                  <a:pt x="7223913" y="1"/>
                </a:lnTo>
                <a:lnTo>
                  <a:pt x="7223913" y="6455168"/>
                </a:lnTo>
                <a:lnTo>
                  <a:pt x="1118" y="6445932"/>
                </a:lnTo>
                <a:cubicBezTo>
                  <a:pt x="-5039" y="4275737"/>
                  <a:pt x="16512" y="2170195"/>
                  <a:pt x="10355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0CCAB7-EA5B-43C4-9557-3C36CF4F6CB4}"/>
              </a:ext>
            </a:extLst>
          </p:cNvPr>
          <p:cNvSpPr/>
          <p:nvPr userDrawn="1"/>
        </p:nvSpPr>
        <p:spPr>
          <a:xfrm>
            <a:off x="0" y="0"/>
            <a:ext cx="12192000" cy="40283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31F3B-85F8-45AC-A15A-A31F11D21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651567" cy="48958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0DE4D-D6CD-445B-9878-219E8D03D9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94782" y="6356349"/>
            <a:ext cx="2743200" cy="365125"/>
          </a:xfrm>
        </p:spPr>
        <p:txBody>
          <a:bodyPr/>
          <a:lstStyle/>
          <a:p>
            <a:fld id="{AEEDCA89-0D96-4E25-AF5B-B09552ED4522}" type="datetime1">
              <a:rPr lang="en-US" smtClean="0"/>
              <a:t>9/12/2019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65639-34C7-43ED-B4FD-C8C7EC53E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94025" y="5854699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0C3E2-6944-477F-930B-EDAD7E0C5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6084" y="6356350"/>
            <a:ext cx="47771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3C2FAD6-6411-42DC-8BC5-F549E347F0C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 descr="http://itakademia.sk/wp-content/uploads/2017/03/IT_AKADEMIA-1.png">
            <a:extLst>
              <a:ext uri="{FF2B5EF4-FFF2-40B4-BE49-F238E27FC236}">
                <a16:creationId xmlns:a16="http://schemas.microsoft.com/office/drawing/2014/main" id="{BD4ECE66-3902-4E6E-90C0-797484C17E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6084" y="38044"/>
            <a:ext cx="1132741" cy="27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95ADAEB-EABB-4BA7-9E8F-D88EDD5C7513}"/>
              </a:ext>
            </a:extLst>
          </p:cNvPr>
          <p:cNvSpPr txBox="1">
            <a:spLocks/>
          </p:cNvSpPr>
          <p:nvPr userDrawn="1"/>
        </p:nvSpPr>
        <p:spPr>
          <a:xfrm>
            <a:off x="385118" y="0"/>
            <a:ext cx="9887466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EDF4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700" i="1" dirty="0">
              <a:solidFill>
                <a:schemeClr val="tx1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E0C3F1E-6FE5-4091-BE3B-DB2D28B85AE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838200" y="502508"/>
            <a:ext cx="7507224" cy="756665"/>
          </a:xfrm>
        </p:spPr>
        <p:txBody>
          <a:bodyPr anchor="ctr">
            <a:no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buNone/>
              <a:defRPr sz="4000">
                <a:solidFill>
                  <a:srgbClr val="FEDF4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2F84F1F-04AB-48F1-9574-61C541310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8044"/>
            <a:ext cx="10515600" cy="364789"/>
          </a:xfrm>
        </p:spPr>
        <p:txBody>
          <a:bodyPr anchor="t">
            <a:normAutofit/>
          </a:bodyPr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Obdĺžnik 12">
            <a:extLst>
              <a:ext uri="{FF2B5EF4-FFF2-40B4-BE49-F238E27FC236}">
                <a16:creationId xmlns:a16="http://schemas.microsoft.com/office/drawing/2014/main" id="{B9A6F9A0-4885-4432-B70B-1C5A242E287F}"/>
              </a:ext>
            </a:extLst>
          </p:cNvPr>
          <p:cNvSpPr/>
          <p:nvPr userDrawn="1"/>
        </p:nvSpPr>
        <p:spPr>
          <a:xfrm>
            <a:off x="-1" y="0"/>
            <a:ext cx="209551" cy="6858000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095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kt.: Len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5">
            <a:extLst>
              <a:ext uri="{FF2B5EF4-FFF2-40B4-BE49-F238E27FC236}">
                <a16:creationId xmlns:a16="http://schemas.microsoft.com/office/drawing/2014/main" id="{03687CA5-33AE-42D2-8186-CA0BCFF63A02}"/>
              </a:ext>
            </a:extLst>
          </p:cNvPr>
          <p:cNvSpPr/>
          <p:nvPr userDrawn="1"/>
        </p:nvSpPr>
        <p:spPr>
          <a:xfrm>
            <a:off x="0" y="402833"/>
            <a:ext cx="12192000" cy="350165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EF32871-40FF-4CE5-A0AF-8A675CBCF47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46513" y="1442308"/>
            <a:ext cx="10507287" cy="5206143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362CCD5B-6B4D-49DC-A54C-D7425F8D2EBD}"/>
              </a:ext>
            </a:extLst>
          </p:cNvPr>
          <p:cNvSpPr/>
          <p:nvPr userDrawn="1"/>
        </p:nvSpPr>
        <p:spPr>
          <a:xfrm>
            <a:off x="0" y="0"/>
            <a:ext cx="12192000" cy="40283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EB0D9-D15C-445F-AA68-E77FEDFED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C05E6-94E8-4E27-A511-DFC9530636C4}" type="datetime1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24F8F-CC2B-4B83-A16E-EC781E06E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947A6-F8BC-41B4-884B-6D03EBAA5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2FAD6-6411-42DC-8BC5-F549E347F0C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itakademia.sk/wp-content/uploads/2017/03/IT_AKADEMIA-1.png">
            <a:extLst>
              <a:ext uri="{FF2B5EF4-FFF2-40B4-BE49-F238E27FC236}">
                <a16:creationId xmlns:a16="http://schemas.microsoft.com/office/drawing/2014/main" id="{AFA64B0B-F1C4-4B3E-9E3D-12FF6B3BB1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6084" y="38044"/>
            <a:ext cx="1132741" cy="27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D3B0643D-BB05-4B3E-AA18-521323C9FCE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838200" y="502508"/>
            <a:ext cx="10515600" cy="756665"/>
          </a:xfrm>
        </p:spPr>
        <p:txBody>
          <a:bodyPr anchor="ctr">
            <a:no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buNone/>
              <a:defRPr sz="4000">
                <a:solidFill>
                  <a:srgbClr val="FEDF4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691048B-8282-4566-A184-98B35E37A0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8044"/>
            <a:ext cx="10515600" cy="364789"/>
          </a:xfrm>
        </p:spPr>
        <p:txBody>
          <a:bodyPr anchor="t">
            <a:normAutofit/>
          </a:bodyPr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bdĺžnik 11">
            <a:extLst>
              <a:ext uri="{FF2B5EF4-FFF2-40B4-BE49-F238E27FC236}">
                <a16:creationId xmlns:a16="http://schemas.microsoft.com/office/drawing/2014/main" id="{BA2ADDD9-DB59-4A64-AA76-E54E8A152343}"/>
              </a:ext>
            </a:extLst>
          </p:cNvPr>
          <p:cNvSpPr/>
          <p:nvPr userDrawn="1"/>
        </p:nvSpPr>
        <p:spPr>
          <a:xfrm>
            <a:off x="-1" y="0"/>
            <a:ext cx="209551" cy="6858000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429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kt.: Topológi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dĺžnik 16">
            <a:extLst>
              <a:ext uri="{FF2B5EF4-FFF2-40B4-BE49-F238E27FC236}">
                <a16:creationId xmlns:a16="http://schemas.microsoft.com/office/drawing/2014/main" id="{27E8957E-F260-48F1-9016-B5847DABB0D4}"/>
              </a:ext>
            </a:extLst>
          </p:cNvPr>
          <p:cNvSpPr/>
          <p:nvPr userDrawn="1"/>
        </p:nvSpPr>
        <p:spPr>
          <a:xfrm>
            <a:off x="846513" y="1447646"/>
            <a:ext cx="3403601" cy="527382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362CCD5B-6B4D-49DC-A54C-D7425F8D2EBD}"/>
              </a:ext>
            </a:extLst>
          </p:cNvPr>
          <p:cNvSpPr/>
          <p:nvPr userDrawn="1"/>
        </p:nvSpPr>
        <p:spPr>
          <a:xfrm>
            <a:off x="0" y="0"/>
            <a:ext cx="12192000" cy="40283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EB0D9-D15C-445F-AA68-E77FEDFEDD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10599" y="5975350"/>
            <a:ext cx="2743200" cy="365125"/>
          </a:xfrm>
        </p:spPr>
        <p:txBody>
          <a:bodyPr/>
          <a:lstStyle/>
          <a:p>
            <a:fld id="{5FEC05E6-94E8-4E27-A511-DFC9530636C4}" type="datetime1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24F8F-CC2B-4B83-A16E-EC781E06E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50114" y="6356350"/>
            <a:ext cx="39032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947A6-F8BC-41B4-884B-6D03EBAA5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2FAD6-6411-42DC-8BC5-F549E347F0C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itakademia.sk/wp-content/uploads/2017/03/IT_AKADEMIA-1.png">
            <a:extLst>
              <a:ext uri="{FF2B5EF4-FFF2-40B4-BE49-F238E27FC236}">
                <a16:creationId xmlns:a16="http://schemas.microsoft.com/office/drawing/2014/main" id="{AFA64B0B-F1C4-4B3E-9E3D-12FF6B3BB1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6084" y="38044"/>
            <a:ext cx="1132741" cy="27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ADD3C031-C65A-479D-A36D-5D2BEC2ECD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4304" y="1442308"/>
            <a:ext cx="7039495" cy="5206142"/>
          </a:xfrm>
        </p:spPr>
        <p:txBody>
          <a:bodyPr anchor="t" anchorCtr="0"/>
          <a:lstStyle>
            <a:lvl1pPr marL="0" indent="0" algn="l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691048B-8282-4566-A184-98B35E37A0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8044"/>
            <a:ext cx="10515600" cy="364789"/>
          </a:xfrm>
        </p:spPr>
        <p:txBody>
          <a:bodyPr anchor="t">
            <a:normAutofit/>
          </a:bodyPr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3F70905-61C6-4AAD-9686-5283C1F709E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46512" y="1442308"/>
            <a:ext cx="3403602" cy="5279166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F23A2618-0DF3-4DB0-A27A-40E2924FE191}"/>
              </a:ext>
            </a:extLst>
          </p:cNvPr>
          <p:cNvSpPr/>
          <p:nvPr userDrawn="1"/>
        </p:nvSpPr>
        <p:spPr>
          <a:xfrm>
            <a:off x="0" y="402833"/>
            <a:ext cx="8741790" cy="933251"/>
          </a:xfrm>
          <a:custGeom>
            <a:avLst/>
            <a:gdLst>
              <a:gd name="connsiteX0" fmla="*/ 0 w 12192000"/>
              <a:gd name="connsiteY0" fmla="*/ 0 h 933251"/>
              <a:gd name="connsiteX1" fmla="*/ 12192000 w 12192000"/>
              <a:gd name="connsiteY1" fmla="*/ 0 h 933251"/>
              <a:gd name="connsiteX2" fmla="*/ 12192000 w 12192000"/>
              <a:gd name="connsiteY2" fmla="*/ 933251 h 933251"/>
              <a:gd name="connsiteX3" fmla="*/ 0 w 12192000"/>
              <a:gd name="connsiteY3" fmla="*/ 933251 h 933251"/>
              <a:gd name="connsiteX4" fmla="*/ 0 w 12192000"/>
              <a:gd name="connsiteY4" fmla="*/ 0 h 933251"/>
              <a:gd name="connsiteX0" fmla="*/ 0 w 12192000"/>
              <a:gd name="connsiteY0" fmla="*/ 0 h 933251"/>
              <a:gd name="connsiteX1" fmla="*/ 12192000 w 12192000"/>
              <a:gd name="connsiteY1" fmla="*/ 0 h 933251"/>
              <a:gd name="connsiteX2" fmla="*/ 8741790 w 12192000"/>
              <a:gd name="connsiteY2" fmla="*/ 933251 h 933251"/>
              <a:gd name="connsiteX3" fmla="*/ 0 w 12192000"/>
              <a:gd name="connsiteY3" fmla="*/ 933251 h 933251"/>
              <a:gd name="connsiteX4" fmla="*/ 0 w 12192000"/>
              <a:gd name="connsiteY4" fmla="*/ 0 h 933251"/>
              <a:gd name="connsiteX0" fmla="*/ 0 w 8741790"/>
              <a:gd name="connsiteY0" fmla="*/ 0 h 933251"/>
              <a:gd name="connsiteX1" fmla="*/ 8374145 w 8741790"/>
              <a:gd name="connsiteY1" fmla="*/ 0 h 933251"/>
              <a:gd name="connsiteX2" fmla="*/ 8741790 w 8741790"/>
              <a:gd name="connsiteY2" fmla="*/ 933251 h 933251"/>
              <a:gd name="connsiteX3" fmla="*/ 0 w 8741790"/>
              <a:gd name="connsiteY3" fmla="*/ 933251 h 933251"/>
              <a:gd name="connsiteX4" fmla="*/ 0 w 8741790"/>
              <a:gd name="connsiteY4" fmla="*/ 0 h 933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1790" h="933251">
                <a:moveTo>
                  <a:pt x="0" y="0"/>
                </a:moveTo>
                <a:lnTo>
                  <a:pt x="8374145" y="0"/>
                </a:lnTo>
                <a:lnTo>
                  <a:pt x="8741790" y="933251"/>
                </a:lnTo>
                <a:lnTo>
                  <a:pt x="0" y="933251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BD506E62-0C3D-4C34-86DD-2B7E70972A2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838199" y="502508"/>
            <a:ext cx="7507224" cy="756665"/>
          </a:xfrm>
        </p:spPr>
        <p:txBody>
          <a:bodyPr anchor="ctr">
            <a:no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buNone/>
              <a:defRPr sz="4000">
                <a:solidFill>
                  <a:srgbClr val="FEDF4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Obdĺžnik 12">
            <a:extLst>
              <a:ext uri="{FF2B5EF4-FFF2-40B4-BE49-F238E27FC236}">
                <a16:creationId xmlns:a16="http://schemas.microsoft.com/office/drawing/2014/main" id="{E0BB8B9C-0387-402E-8FA8-1D4FD642FF2B}"/>
              </a:ext>
            </a:extLst>
          </p:cNvPr>
          <p:cNvSpPr/>
          <p:nvPr userDrawn="1"/>
        </p:nvSpPr>
        <p:spPr>
          <a:xfrm>
            <a:off x="-1" y="0"/>
            <a:ext cx="209551" cy="6858000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64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C8BE87-2D67-4DA3-A2C6-0C3C461E8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C731D1-C160-4F71-B7C7-AFC892F04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52AC7-9A05-46C6-A74D-6140179164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78414-40DD-419E-BE85-68ECD40092D2}" type="datetime1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2EDEB-C558-4EBE-AA2F-5226245D6B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FCF716-66A3-461D-9405-BE5CFA342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2FAD6-6411-42DC-8BC5-F549E347F0C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itakademia.sk/wp-content/uploads/2017/03/IT_AKADEMIA-1.png">
            <a:extLst>
              <a:ext uri="{FF2B5EF4-FFF2-40B4-BE49-F238E27FC236}">
                <a16:creationId xmlns:a16="http://schemas.microsoft.com/office/drawing/2014/main" id="{DFA83985-106C-49A4-A86C-D76ADF06D3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6084" y="38044"/>
            <a:ext cx="1132741" cy="27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963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5" r:id="rId3"/>
    <p:sldLayoutId id="2147483650" r:id="rId4"/>
    <p:sldLayoutId id="2147483660" r:id="rId5"/>
    <p:sldLayoutId id="2147483651" r:id="rId6"/>
    <p:sldLayoutId id="2147483662" r:id="rId7"/>
    <p:sldLayoutId id="2147483663" r:id="rId8"/>
    <p:sldLayoutId id="2147483664" r:id="rId9"/>
    <p:sldLayoutId id="2147483667" r:id="rId10"/>
    <p:sldLayoutId id="2147483654" r:id="rId11"/>
    <p:sldLayoutId id="2147483666" r:id="rId12"/>
    <p:sldLayoutId id="214748365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7.emf"/><Relationship Id="rId7" Type="http://schemas.openxmlformats.org/officeDocument/2006/relationships/image" Target="../media/image4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dnadpis 1">
            <a:extLst>
              <a:ext uri="{FF2B5EF4-FFF2-40B4-BE49-F238E27FC236}">
                <a16:creationId xmlns:a16="http://schemas.microsoft.com/office/drawing/2014/main" id="{F589D89B-5125-40B6-B107-38B6426CB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dirty="0"/>
              <a:t>Na čo slúžia MAC adresy</a:t>
            </a:r>
            <a:endParaRPr lang="en-US" dirty="0"/>
          </a:p>
        </p:txBody>
      </p:sp>
      <p:sp>
        <p:nvSpPr>
          <p:cNvPr id="3" name="Nadpis 2">
            <a:extLst>
              <a:ext uri="{FF2B5EF4-FFF2-40B4-BE49-F238E27FC236}">
                <a16:creationId xmlns:a16="http://schemas.microsoft.com/office/drawing/2014/main" id="{B70095D0-F3BC-4B45-8FD6-3BFEAD847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smtClean="0"/>
              <a:t>Spojová vrstva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0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633" y="402837"/>
            <a:ext cx="7917367" cy="6455166"/>
          </a:xfrm>
          <a:prstGeom prst="rect">
            <a:avLst/>
          </a:prstGeom>
        </p:spPr>
      </p:pic>
      <p:sp>
        <p:nvSpPr>
          <p:cNvPr id="7" name="Flowchart: Manual Input 4">
            <a:extLst>
              <a:ext uri="{FF2B5EF4-FFF2-40B4-BE49-F238E27FC236}">
                <a16:creationId xmlns:a16="http://schemas.microsoft.com/office/drawing/2014/main" id="{58352F0D-74D6-47F9-8DCF-193F652D58C5}"/>
              </a:ext>
            </a:extLst>
          </p:cNvPr>
          <p:cNvSpPr>
            <a:spLocks noChangeAspect="1"/>
          </p:cNvSpPr>
          <p:nvPr/>
        </p:nvSpPr>
        <p:spPr>
          <a:xfrm rot="5400000">
            <a:off x="2379281" y="495496"/>
            <a:ext cx="6455169" cy="626984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4808 h 12808"/>
              <a:gd name="connsiteX1" fmla="*/ 10000 w 10000"/>
              <a:gd name="connsiteY1" fmla="*/ 0 h 12808"/>
              <a:gd name="connsiteX2" fmla="*/ 10000 w 10000"/>
              <a:gd name="connsiteY2" fmla="*/ 12808 h 12808"/>
              <a:gd name="connsiteX3" fmla="*/ 0 w 10000"/>
              <a:gd name="connsiteY3" fmla="*/ 12808 h 12808"/>
              <a:gd name="connsiteX4" fmla="*/ 0 w 10000"/>
              <a:gd name="connsiteY4" fmla="*/ 4808 h 12808"/>
              <a:gd name="connsiteX0" fmla="*/ 0 w 10000"/>
              <a:gd name="connsiteY0" fmla="*/ 4768 h 12808"/>
              <a:gd name="connsiteX1" fmla="*/ 10000 w 10000"/>
              <a:gd name="connsiteY1" fmla="*/ 0 h 12808"/>
              <a:gd name="connsiteX2" fmla="*/ 10000 w 10000"/>
              <a:gd name="connsiteY2" fmla="*/ 12808 h 12808"/>
              <a:gd name="connsiteX3" fmla="*/ 0 w 10000"/>
              <a:gd name="connsiteY3" fmla="*/ 12808 h 12808"/>
              <a:gd name="connsiteX4" fmla="*/ 0 w 10000"/>
              <a:gd name="connsiteY4" fmla="*/ 4768 h 12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2808">
                <a:moveTo>
                  <a:pt x="0" y="4768"/>
                </a:moveTo>
                <a:lnTo>
                  <a:pt x="10000" y="0"/>
                </a:lnTo>
                <a:lnTo>
                  <a:pt x="10000" y="12808"/>
                </a:lnTo>
                <a:lnTo>
                  <a:pt x="0" y="12808"/>
                </a:lnTo>
                <a:lnTo>
                  <a:pt x="0" y="4768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Manual Input 4">
            <a:extLst>
              <a:ext uri="{FF2B5EF4-FFF2-40B4-BE49-F238E27FC236}">
                <a16:creationId xmlns:a16="http://schemas.microsoft.com/office/drawing/2014/main" id="{8A9CBCDE-EA24-4F6E-BB70-51A14738F07D}"/>
              </a:ext>
            </a:extLst>
          </p:cNvPr>
          <p:cNvSpPr>
            <a:spLocks noChangeAspect="1"/>
          </p:cNvSpPr>
          <p:nvPr/>
        </p:nvSpPr>
        <p:spPr>
          <a:xfrm rot="5400000">
            <a:off x="590031" y="-187200"/>
            <a:ext cx="6455169" cy="763524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4808 h 12808"/>
              <a:gd name="connsiteX1" fmla="*/ 10000 w 10000"/>
              <a:gd name="connsiteY1" fmla="*/ 0 h 12808"/>
              <a:gd name="connsiteX2" fmla="*/ 10000 w 10000"/>
              <a:gd name="connsiteY2" fmla="*/ 12808 h 12808"/>
              <a:gd name="connsiteX3" fmla="*/ 0 w 10000"/>
              <a:gd name="connsiteY3" fmla="*/ 12808 h 12808"/>
              <a:gd name="connsiteX4" fmla="*/ 0 w 10000"/>
              <a:gd name="connsiteY4" fmla="*/ 4808 h 12808"/>
              <a:gd name="connsiteX0" fmla="*/ 0 w 10000"/>
              <a:gd name="connsiteY0" fmla="*/ 4768 h 12808"/>
              <a:gd name="connsiteX1" fmla="*/ 10000 w 10000"/>
              <a:gd name="connsiteY1" fmla="*/ 0 h 12808"/>
              <a:gd name="connsiteX2" fmla="*/ 10000 w 10000"/>
              <a:gd name="connsiteY2" fmla="*/ 12808 h 12808"/>
              <a:gd name="connsiteX3" fmla="*/ 0 w 10000"/>
              <a:gd name="connsiteY3" fmla="*/ 12808 h 12808"/>
              <a:gd name="connsiteX4" fmla="*/ 0 w 10000"/>
              <a:gd name="connsiteY4" fmla="*/ 4768 h 12808"/>
              <a:gd name="connsiteX0" fmla="*/ 0 w 10000"/>
              <a:gd name="connsiteY0" fmla="*/ 4768 h 14514"/>
              <a:gd name="connsiteX1" fmla="*/ 10000 w 10000"/>
              <a:gd name="connsiteY1" fmla="*/ 0 h 14514"/>
              <a:gd name="connsiteX2" fmla="*/ 10000 w 10000"/>
              <a:gd name="connsiteY2" fmla="*/ 12808 h 14514"/>
              <a:gd name="connsiteX3" fmla="*/ 38 w 10000"/>
              <a:gd name="connsiteY3" fmla="*/ 14514 h 14514"/>
              <a:gd name="connsiteX4" fmla="*/ 0 w 10000"/>
              <a:gd name="connsiteY4" fmla="*/ 4768 h 14514"/>
              <a:gd name="connsiteX0" fmla="*/ 0 w 10000"/>
              <a:gd name="connsiteY0" fmla="*/ 4768 h 14514"/>
              <a:gd name="connsiteX1" fmla="*/ 10000 w 10000"/>
              <a:gd name="connsiteY1" fmla="*/ 0 h 14514"/>
              <a:gd name="connsiteX2" fmla="*/ 9987 w 10000"/>
              <a:gd name="connsiteY2" fmla="*/ 14474 h 14514"/>
              <a:gd name="connsiteX3" fmla="*/ 38 w 10000"/>
              <a:gd name="connsiteY3" fmla="*/ 14514 h 14514"/>
              <a:gd name="connsiteX4" fmla="*/ 0 w 10000"/>
              <a:gd name="connsiteY4" fmla="*/ 4768 h 14514"/>
              <a:gd name="connsiteX0" fmla="*/ 0 w 10000"/>
              <a:gd name="connsiteY0" fmla="*/ 4768 h 14488"/>
              <a:gd name="connsiteX1" fmla="*/ 10000 w 10000"/>
              <a:gd name="connsiteY1" fmla="*/ 0 h 14488"/>
              <a:gd name="connsiteX2" fmla="*/ 9987 w 10000"/>
              <a:gd name="connsiteY2" fmla="*/ 14474 h 14488"/>
              <a:gd name="connsiteX3" fmla="*/ 64 w 10000"/>
              <a:gd name="connsiteY3" fmla="*/ 14488 h 14488"/>
              <a:gd name="connsiteX4" fmla="*/ 0 w 10000"/>
              <a:gd name="connsiteY4" fmla="*/ 4768 h 14488"/>
              <a:gd name="connsiteX0" fmla="*/ 0 w 10000"/>
              <a:gd name="connsiteY0" fmla="*/ 4768 h 14488"/>
              <a:gd name="connsiteX1" fmla="*/ 10000 w 10000"/>
              <a:gd name="connsiteY1" fmla="*/ 0 h 14488"/>
              <a:gd name="connsiteX2" fmla="*/ 9987 w 10000"/>
              <a:gd name="connsiteY2" fmla="*/ 14487 h 14488"/>
              <a:gd name="connsiteX3" fmla="*/ 64 w 10000"/>
              <a:gd name="connsiteY3" fmla="*/ 14488 h 14488"/>
              <a:gd name="connsiteX4" fmla="*/ 0 w 10000"/>
              <a:gd name="connsiteY4" fmla="*/ 4768 h 14488"/>
              <a:gd name="connsiteX0" fmla="*/ 0 w 10000"/>
              <a:gd name="connsiteY0" fmla="*/ 4768 h 14488"/>
              <a:gd name="connsiteX1" fmla="*/ 10000 w 10000"/>
              <a:gd name="connsiteY1" fmla="*/ 0 h 14488"/>
              <a:gd name="connsiteX2" fmla="*/ 9987 w 10000"/>
              <a:gd name="connsiteY2" fmla="*/ 14487 h 14488"/>
              <a:gd name="connsiteX3" fmla="*/ 51 w 10000"/>
              <a:gd name="connsiteY3" fmla="*/ 14488 h 14488"/>
              <a:gd name="connsiteX4" fmla="*/ 0 w 10000"/>
              <a:gd name="connsiteY4" fmla="*/ 4768 h 14488"/>
              <a:gd name="connsiteX0" fmla="*/ 0 w 10000"/>
              <a:gd name="connsiteY0" fmla="*/ 4768 h 14488"/>
              <a:gd name="connsiteX1" fmla="*/ 10000 w 10000"/>
              <a:gd name="connsiteY1" fmla="*/ 0 h 14488"/>
              <a:gd name="connsiteX2" fmla="*/ 9987 w 10000"/>
              <a:gd name="connsiteY2" fmla="*/ 14487 h 14488"/>
              <a:gd name="connsiteX3" fmla="*/ 38 w 10000"/>
              <a:gd name="connsiteY3" fmla="*/ 14488 h 14488"/>
              <a:gd name="connsiteX4" fmla="*/ 0 w 10000"/>
              <a:gd name="connsiteY4" fmla="*/ 4768 h 14488"/>
              <a:gd name="connsiteX0" fmla="*/ 0 w 10000"/>
              <a:gd name="connsiteY0" fmla="*/ 4768 h 14488"/>
              <a:gd name="connsiteX1" fmla="*/ 10000 w 10000"/>
              <a:gd name="connsiteY1" fmla="*/ 0 h 14488"/>
              <a:gd name="connsiteX2" fmla="*/ 9987 w 10000"/>
              <a:gd name="connsiteY2" fmla="*/ 14487 h 14488"/>
              <a:gd name="connsiteX3" fmla="*/ 12 w 10000"/>
              <a:gd name="connsiteY3" fmla="*/ 14488 h 14488"/>
              <a:gd name="connsiteX4" fmla="*/ 0 w 10000"/>
              <a:gd name="connsiteY4" fmla="*/ 4768 h 14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4488">
                <a:moveTo>
                  <a:pt x="0" y="4768"/>
                </a:moveTo>
                <a:lnTo>
                  <a:pt x="10000" y="0"/>
                </a:lnTo>
                <a:cubicBezTo>
                  <a:pt x="9996" y="4825"/>
                  <a:pt x="9991" y="9662"/>
                  <a:pt x="9987" y="14487"/>
                </a:cubicBezTo>
                <a:lnTo>
                  <a:pt x="12" y="14488"/>
                </a:lnTo>
                <a:cubicBezTo>
                  <a:pt x="-1" y="11239"/>
                  <a:pt x="13" y="8017"/>
                  <a:pt x="0" y="47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B1358-DFF4-4D5D-BF19-911E5E25F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954" y="1825626"/>
            <a:ext cx="6651567" cy="4895849"/>
          </a:xfrm>
        </p:spPr>
        <p:txBody>
          <a:bodyPr>
            <a:norm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sk-SK" b="1" dirty="0" smtClean="0"/>
              <a:t>Ethernet</a:t>
            </a:r>
            <a:r>
              <a:rPr lang="sk-SK" dirty="0" smtClean="0"/>
              <a:t> je najpoužívanejšou prenosovou technológiou v LAN sieťach.</a:t>
            </a:r>
          </a:p>
          <a:p>
            <a:pPr lvl="1">
              <a:lnSpc>
                <a:spcPct val="80000"/>
              </a:lnSpc>
            </a:pPr>
            <a:r>
              <a:rPr lang="sk-SK" dirty="0" smtClean="0"/>
              <a:t>Praktický protokol vrstvy sieťového rozhrania podľa architektúry TCP/IP </a:t>
            </a:r>
            <a:r>
              <a:rPr lang="sk-SK" dirty="0" smtClean="0">
                <a:sym typeface="Wingdings" panose="05000000000000000000" pitchFamily="2" charset="2"/>
              </a:rPr>
              <a:t></a:t>
            </a:r>
            <a:r>
              <a:rPr lang="sk-SK" dirty="0" smtClean="0"/>
              <a:t> Zahŕňa fyzickú aj spojovú vrstvu OSI/ISO.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sk-SK" dirty="0" smtClean="0"/>
              <a:t>Podporuje rôzne prenosové rýchlosti:</a:t>
            </a:r>
          </a:p>
          <a:p>
            <a:pPr lvl="1">
              <a:lnSpc>
                <a:spcPct val="80000"/>
              </a:lnSpc>
            </a:pPr>
            <a:r>
              <a:rPr lang="sk-SK" dirty="0" smtClean="0"/>
              <a:t>10Mbps,100Mbps,1Gbps,</a:t>
            </a:r>
          </a:p>
          <a:p>
            <a:pPr lvl="1">
              <a:lnSpc>
                <a:spcPct val="80000"/>
              </a:lnSpc>
            </a:pPr>
            <a:r>
              <a:rPr lang="sk-SK" dirty="0" smtClean="0"/>
              <a:t>10Gbps, 40Gbps a 100Gbps.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sk-SK" dirty="0" smtClean="0"/>
              <a:t>Podporuje rôzne prenosové médiá:</a:t>
            </a:r>
          </a:p>
          <a:p>
            <a:pPr lvl="1">
              <a:lnSpc>
                <a:spcPct val="80000"/>
              </a:lnSpc>
            </a:pPr>
            <a:r>
              <a:rPr lang="sk-SK" b="1" dirty="0" smtClean="0"/>
              <a:t>Metalické</a:t>
            </a:r>
            <a:r>
              <a:rPr lang="sk-SK" dirty="0" smtClean="0"/>
              <a:t> – koaxiál, krútená dvojlinka.</a:t>
            </a:r>
          </a:p>
          <a:p>
            <a:pPr lvl="1">
              <a:lnSpc>
                <a:spcPct val="80000"/>
              </a:lnSpc>
            </a:pPr>
            <a:r>
              <a:rPr lang="sk-SK" b="1" dirty="0" smtClean="0"/>
              <a:t>Optické</a:t>
            </a:r>
            <a:r>
              <a:rPr lang="sk-SK" dirty="0" smtClean="0"/>
              <a:t> – jednovidové aj mnohovidové.</a:t>
            </a:r>
          </a:p>
          <a:p>
            <a:pPr lvl="1">
              <a:lnSpc>
                <a:spcPct val="80000"/>
              </a:lnSpc>
            </a:pPr>
            <a:r>
              <a:rPr lang="sk-SK" b="1" dirty="0" smtClean="0"/>
              <a:t>Bezdrôtové</a:t>
            </a:r>
            <a:r>
              <a:rPr lang="sk-SK" dirty="0" smtClean="0"/>
              <a:t> – WiFi, WiMaX.</a:t>
            </a:r>
          </a:p>
          <a:p>
            <a:pPr marL="0" indent="0">
              <a:lnSpc>
                <a:spcPct val="80000"/>
              </a:lnSpc>
              <a:buNone/>
            </a:pPr>
            <a:endParaRPr lang="sk-S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DD81E-9BEA-451B-97F5-FDAE3D1F4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2FAD6-6411-42DC-8BC5-F549E347F0C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EFEC49ED-0AEC-4978-BF11-E53BD041382E}"/>
              </a:ext>
            </a:extLst>
          </p:cNvPr>
          <p:cNvSpPr/>
          <p:nvPr/>
        </p:nvSpPr>
        <p:spPr>
          <a:xfrm>
            <a:off x="0" y="402833"/>
            <a:ext cx="8741790" cy="933251"/>
          </a:xfrm>
          <a:custGeom>
            <a:avLst/>
            <a:gdLst>
              <a:gd name="connsiteX0" fmla="*/ 0 w 12192000"/>
              <a:gd name="connsiteY0" fmla="*/ 0 h 933251"/>
              <a:gd name="connsiteX1" fmla="*/ 12192000 w 12192000"/>
              <a:gd name="connsiteY1" fmla="*/ 0 h 933251"/>
              <a:gd name="connsiteX2" fmla="*/ 12192000 w 12192000"/>
              <a:gd name="connsiteY2" fmla="*/ 933251 h 933251"/>
              <a:gd name="connsiteX3" fmla="*/ 0 w 12192000"/>
              <a:gd name="connsiteY3" fmla="*/ 933251 h 933251"/>
              <a:gd name="connsiteX4" fmla="*/ 0 w 12192000"/>
              <a:gd name="connsiteY4" fmla="*/ 0 h 933251"/>
              <a:gd name="connsiteX0" fmla="*/ 0 w 12192000"/>
              <a:gd name="connsiteY0" fmla="*/ 0 h 933251"/>
              <a:gd name="connsiteX1" fmla="*/ 12192000 w 12192000"/>
              <a:gd name="connsiteY1" fmla="*/ 0 h 933251"/>
              <a:gd name="connsiteX2" fmla="*/ 8741790 w 12192000"/>
              <a:gd name="connsiteY2" fmla="*/ 933251 h 933251"/>
              <a:gd name="connsiteX3" fmla="*/ 0 w 12192000"/>
              <a:gd name="connsiteY3" fmla="*/ 933251 h 933251"/>
              <a:gd name="connsiteX4" fmla="*/ 0 w 12192000"/>
              <a:gd name="connsiteY4" fmla="*/ 0 h 933251"/>
              <a:gd name="connsiteX0" fmla="*/ 0 w 8741790"/>
              <a:gd name="connsiteY0" fmla="*/ 0 h 933251"/>
              <a:gd name="connsiteX1" fmla="*/ 8374145 w 8741790"/>
              <a:gd name="connsiteY1" fmla="*/ 0 h 933251"/>
              <a:gd name="connsiteX2" fmla="*/ 8741790 w 8741790"/>
              <a:gd name="connsiteY2" fmla="*/ 933251 h 933251"/>
              <a:gd name="connsiteX3" fmla="*/ 0 w 8741790"/>
              <a:gd name="connsiteY3" fmla="*/ 933251 h 933251"/>
              <a:gd name="connsiteX4" fmla="*/ 0 w 8741790"/>
              <a:gd name="connsiteY4" fmla="*/ 0 h 933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1790" h="933251">
                <a:moveTo>
                  <a:pt x="0" y="0"/>
                </a:moveTo>
                <a:lnTo>
                  <a:pt x="8374145" y="0"/>
                </a:lnTo>
                <a:lnTo>
                  <a:pt x="8741790" y="933251"/>
                </a:lnTo>
                <a:lnTo>
                  <a:pt x="0" y="933251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6AE61AF-2F69-41B7-8117-BCFC97AB2252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838200" y="502508"/>
            <a:ext cx="7734300" cy="756665"/>
          </a:xfrm>
        </p:spPr>
        <p:txBody>
          <a:bodyPr/>
          <a:lstStyle/>
          <a:p>
            <a:r>
              <a:rPr lang="sk-SK" dirty="0" smtClean="0"/>
              <a:t>Ethernet – L2 technológia pre LAN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95D7E52-1A1F-417D-92DA-F5997CB163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sk-SK" dirty="0"/>
              <a:t>Spojová vrstva: Na čo slúžia MAC adresy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980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633" y="402837"/>
            <a:ext cx="7917367" cy="6455166"/>
          </a:xfrm>
          <a:prstGeom prst="rect">
            <a:avLst/>
          </a:prstGeom>
        </p:spPr>
      </p:pic>
      <p:sp>
        <p:nvSpPr>
          <p:cNvPr id="7" name="Flowchart: Manual Input 4">
            <a:extLst>
              <a:ext uri="{FF2B5EF4-FFF2-40B4-BE49-F238E27FC236}">
                <a16:creationId xmlns:a16="http://schemas.microsoft.com/office/drawing/2014/main" id="{58352F0D-74D6-47F9-8DCF-193F652D58C5}"/>
              </a:ext>
            </a:extLst>
          </p:cNvPr>
          <p:cNvSpPr>
            <a:spLocks noChangeAspect="1"/>
          </p:cNvSpPr>
          <p:nvPr/>
        </p:nvSpPr>
        <p:spPr>
          <a:xfrm rot="5400000">
            <a:off x="3270782" y="-396002"/>
            <a:ext cx="6455169" cy="805284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4808 h 12808"/>
              <a:gd name="connsiteX1" fmla="*/ 10000 w 10000"/>
              <a:gd name="connsiteY1" fmla="*/ 0 h 12808"/>
              <a:gd name="connsiteX2" fmla="*/ 10000 w 10000"/>
              <a:gd name="connsiteY2" fmla="*/ 12808 h 12808"/>
              <a:gd name="connsiteX3" fmla="*/ 0 w 10000"/>
              <a:gd name="connsiteY3" fmla="*/ 12808 h 12808"/>
              <a:gd name="connsiteX4" fmla="*/ 0 w 10000"/>
              <a:gd name="connsiteY4" fmla="*/ 4808 h 12808"/>
              <a:gd name="connsiteX0" fmla="*/ 0 w 10000"/>
              <a:gd name="connsiteY0" fmla="*/ 4768 h 12808"/>
              <a:gd name="connsiteX1" fmla="*/ 10000 w 10000"/>
              <a:gd name="connsiteY1" fmla="*/ 0 h 12808"/>
              <a:gd name="connsiteX2" fmla="*/ 10000 w 10000"/>
              <a:gd name="connsiteY2" fmla="*/ 12808 h 12808"/>
              <a:gd name="connsiteX3" fmla="*/ 0 w 10000"/>
              <a:gd name="connsiteY3" fmla="*/ 12808 h 12808"/>
              <a:gd name="connsiteX4" fmla="*/ 0 w 10000"/>
              <a:gd name="connsiteY4" fmla="*/ 4768 h 12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2808">
                <a:moveTo>
                  <a:pt x="0" y="4768"/>
                </a:moveTo>
                <a:lnTo>
                  <a:pt x="10000" y="0"/>
                </a:lnTo>
                <a:lnTo>
                  <a:pt x="10000" y="12808"/>
                </a:lnTo>
                <a:lnTo>
                  <a:pt x="0" y="12808"/>
                </a:lnTo>
                <a:lnTo>
                  <a:pt x="0" y="4768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Manual Input 4">
            <a:extLst>
              <a:ext uri="{FF2B5EF4-FFF2-40B4-BE49-F238E27FC236}">
                <a16:creationId xmlns:a16="http://schemas.microsoft.com/office/drawing/2014/main" id="{8A9CBCDE-EA24-4F6E-BB70-51A14738F07D}"/>
              </a:ext>
            </a:extLst>
          </p:cNvPr>
          <p:cNvSpPr>
            <a:spLocks noChangeAspect="1"/>
          </p:cNvSpPr>
          <p:nvPr/>
        </p:nvSpPr>
        <p:spPr>
          <a:xfrm rot="5400000">
            <a:off x="1326972" y="-924140"/>
            <a:ext cx="6455169" cy="910911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4808 h 12808"/>
              <a:gd name="connsiteX1" fmla="*/ 10000 w 10000"/>
              <a:gd name="connsiteY1" fmla="*/ 0 h 12808"/>
              <a:gd name="connsiteX2" fmla="*/ 10000 w 10000"/>
              <a:gd name="connsiteY2" fmla="*/ 12808 h 12808"/>
              <a:gd name="connsiteX3" fmla="*/ 0 w 10000"/>
              <a:gd name="connsiteY3" fmla="*/ 12808 h 12808"/>
              <a:gd name="connsiteX4" fmla="*/ 0 w 10000"/>
              <a:gd name="connsiteY4" fmla="*/ 4808 h 12808"/>
              <a:gd name="connsiteX0" fmla="*/ 0 w 10000"/>
              <a:gd name="connsiteY0" fmla="*/ 4768 h 12808"/>
              <a:gd name="connsiteX1" fmla="*/ 10000 w 10000"/>
              <a:gd name="connsiteY1" fmla="*/ 0 h 12808"/>
              <a:gd name="connsiteX2" fmla="*/ 10000 w 10000"/>
              <a:gd name="connsiteY2" fmla="*/ 12808 h 12808"/>
              <a:gd name="connsiteX3" fmla="*/ 0 w 10000"/>
              <a:gd name="connsiteY3" fmla="*/ 12808 h 12808"/>
              <a:gd name="connsiteX4" fmla="*/ 0 w 10000"/>
              <a:gd name="connsiteY4" fmla="*/ 4768 h 12808"/>
              <a:gd name="connsiteX0" fmla="*/ 0 w 10000"/>
              <a:gd name="connsiteY0" fmla="*/ 4768 h 14514"/>
              <a:gd name="connsiteX1" fmla="*/ 10000 w 10000"/>
              <a:gd name="connsiteY1" fmla="*/ 0 h 14514"/>
              <a:gd name="connsiteX2" fmla="*/ 10000 w 10000"/>
              <a:gd name="connsiteY2" fmla="*/ 12808 h 14514"/>
              <a:gd name="connsiteX3" fmla="*/ 38 w 10000"/>
              <a:gd name="connsiteY3" fmla="*/ 14514 h 14514"/>
              <a:gd name="connsiteX4" fmla="*/ 0 w 10000"/>
              <a:gd name="connsiteY4" fmla="*/ 4768 h 14514"/>
              <a:gd name="connsiteX0" fmla="*/ 0 w 10000"/>
              <a:gd name="connsiteY0" fmla="*/ 4768 h 14514"/>
              <a:gd name="connsiteX1" fmla="*/ 10000 w 10000"/>
              <a:gd name="connsiteY1" fmla="*/ 0 h 14514"/>
              <a:gd name="connsiteX2" fmla="*/ 9987 w 10000"/>
              <a:gd name="connsiteY2" fmla="*/ 14474 h 14514"/>
              <a:gd name="connsiteX3" fmla="*/ 38 w 10000"/>
              <a:gd name="connsiteY3" fmla="*/ 14514 h 14514"/>
              <a:gd name="connsiteX4" fmla="*/ 0 w 10000"/>
              <a:gd name="connsiteY4" fmla="*/ 4768 h 14514"/>
              <a:gd name="connsiteX0" fmla="*/ 0 w 10000"/>
              <a:gd name="connsiteY0" fmla="*/ 4768 h 14488"/>
              <a:gd name="connsiteX1" fmla="*/ 10000 w 10000"/>
              <a:gd name="connsiteY1" fmla="*/ 0 h 14488"/>
              <a:gd name="connsiteX2" fmla="*/ 9987 w 10000"/>
              <a:gd name="connsiteY2" fmla="*/ 14474 h 14488"/>
              <a:gd name="connsiteX3" fmla="*/ 64 w 10000"/>
              <a:gd name="connsiteY3" fmla="*/ 14488 h 14488"/>
              <a:gd name="connsiteX4" fmla="*/ 0 w 10000"/>
              <a:gd name="connsiteY4" fmla="*/ 4768 h 14488"/>
              <a:gd name="connsiteX0" fmla="*/ 0 w 10000"/>
              <a:gd name="connsiteY0" fmla="*/ 4768 h 14488"/>
              <a:gd name="connsiteX1" fmla="*/ 10000 w 10000"/>
              <a:gd name="connsiteY1" fmla="*/ 0 h 14488"/>
              <a:gd name="connsiteX2" fmla="*/ 9987 w 10000"/>
              <a:gd name="connsiteY2" fmla="*/ 14487 h 14488"/>
              <a:gd name="connsiteX3" fmla="*/ 64 w 10000"/>
              <a:gd name="connsiteY3" fmla="*/ 14488 h 14488"/>
              <a:gd name="connsiteX4" fmla="*/ 0 w 10000"/>
              <a:gd name="connsiteY4" fmla="*/ 4768 h 14488"/>
              <a:gd name="connsiteX0" fmla="*/ 0 w 10000"/>
              <a:gd name="connsiteY0" fmla="*/ 4768 h 14488"/>
              <a:gd name="connsiteX1" fmla="*/ 10000 w 10000"/>
              <a:gd name="connsiteY1" fmla="*/ 0 h 14488"/>
              <a:gd name="connsiteX2" fmla="*/ 9987 w 10000"/>
              <a:gd name="connsiteY2" fmla="*/ 14487 h 14488"/>
              <a:gd name="connsiteX3" fmla="*/ 51 w 10000"/>
              <a:gd name="connsiteY3" fmla="*/ 14488 h 14488"/>
              <a:gd name="connsiteX4" fmla="*/ 0 w 10000"/>
              <a:gd name="connsiteY4" fmla="*/ 4768 h 14488"/>
              <a:gd name="connsiteX0" fmla="*/ 0 w 10000"/>
              <a:gd name="connsiteY0" fmla="*/ 4768 h 14488"/>
              <a:gd name="connsiteX1" fmla="*/ 10000 w 10000"/>
              <a:gd name="connsiteY1" fmla="*/ 0 h 14488"/>
              <a:gd name="connsiteX2" fmla="*/ 9987 w 10000"/>
              <a:gd name="connsiteY2" fmla="*/ 14487 h 14488"/>
              <a:gd name="connsiteX3" fmla="*/ 38 w 10000"/>
              <a:gd name="connsiteY3" fmla="*/ 14488 h 14488"/>
              <a:gd name="connsiteX4" fmla="*/ 0 w 10000"/>
              <a:gd name="connsiteY4" fmla="*/ 4768 h 14488"/>
              <a:gd name="connsiteX0" fmla="*/ 0 w 10000"/>
              <a:gd name="connsiteY0" fmla="*/ 4768 h 14488"/>
              <a:gd name="connsiteX1" fmla="*/ 10000 w 10000"/>
              <a:gd name="connsiteY1" fmla="*/ 0 h 14488"/>
              <a:gd name="connsiteX2" fmla="*/ 9987 w 10000"/>
              <a:gd name="connsiteY2" fmla="*/ 14487 h 14488"/>
              <a:gd name="connsiteX3" fmla="*/ 12 w 10000"/>
              <a:gd name="connsiteY3" fmla="*/ 14488 h 14488"/>
              <a:gd name="connsiteX4" fmla="*/ 0 w 10000"/>
              <a:gd name="connsiteY4" fmla="*/ 4768 h 14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4488">
                <a:moveTo>
                  <a:pt x="0" y="4768"/>
                </a:moveTo>
                <a:lnTo>
                  <a:pt x="10000" y="0"/>
                </a:lnTo>
                <a:cubicBezTo>
                  <a:pt x="9996" y="4825"/>
                  <a:pt x="9991" y="9662"/>
                  <a:pt x="9987" y="14487"/>
                </a:cubicBezTo>
                <a:lnTo>
                  <a:pt x="12" y="14488"/>
                </a:lnTo>
                <a:cubicBezTo>
                  <a:pt x="-1" y="11239"/>
                  <a:pt x="13" y="8017"/>
                  <a:pt x="0" y="47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B1358-DFF4-4D5D-BF19-911E5E25F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871" y="1527715"/>
            <a:ext cx="6651567" cy="4895849"/>
          </a:xfrm>
        </p:spPr>
        <p:txBody>
          <a:bodyPr>
            <a:norm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sk-SK" dirty="0" smtClean="0"/>
              <a:t>Poznáme viaceré varianty, ktoré sa líšia v parametroch ako sú </a:t>
            </a:r>
            <a:r>
              <a:rPr lang="sk-SK" b="1" dirty="0" smtClean="0"/>
              <a:t>rýchlosť</a:t>
            </a:r>
            <a:r>
              <a:rPr lang="sk-SK" dirty="0" smtClean="0"/>
              <a:t> a </a:t>
            </a:r>
            <a:r>
              <a:rPr lang="sk-SK" b="1" dirty="0" smtClean="0"/>
              <a:t>prenosové médium</a:t>
            </a:r>
            <a:r>
              <a:rPr lang="sk-SK" dirty="0" smtClean="0"/>
              <a:t>.</a:t>
            </a:r>
          </a:p>
          <a:p>
            <a:pPr lvl="1">
              <a:lnSpc>
                <a:spcPct val="80000"/>
              </a:lnSpc>
            </a:pPr>
            <a:r>
              <a:rPr lang="sk-SK" dirty="0" smtClean="0"/>
              <a:t>Príklady variantov sú uvedené na obrázku.</a:t>
            </a:r>
            <a:endParaRPr lang="sk-SK" dirty="0"/>
          </a:p>
          <a:p>
            <a:pPr marL="0" indent="0">
              <a:lnSpc>
                <a:spcPct val="80000"/>
              </a:lnSpc>
              <a:buNone/>
            </a:pPr>
            <a:r>
              <a:rPr lang="sk-SK" dirty="0" smtClean="0"/>
              <a:t>Za štandardizáciou ethernetu stojí </a:t>
            </a:r>
            <a:r>
              <a:rPr lang="sk-SK" b="1" dirty="0" smtClean="0"/>
              <a:t>IEEE</a:t>
            </a:r>
            <a:r>
              <a:rPr lang="sk-SK" dirty="0" smtClean="0"/>
              <a:t>, ktorá popisuje jeho detaily fyzickej aj spojovej vrstvy:</a:t>
            </a:r>
          </a:p>
          <a:p>
            <a:pPr lvl="1">
              <a:lnSpc>
                <a:spcPct val="80000"/>
              </a:lnSpc>
            </a:pPr>
            <a:r>
              <a:rPr lang="sk-SK" b="1" dirty="0" smtClean="0"/>
              <a:t>IEEE 802.2 </a:t>
            </a:r>
            <a:r>
              <a:rPr lang="sk-SK" dirty="0"/>
              <a:t>-</a:t>
            </a:r>
            <a:r>
              <a:rPr lang="sk-SK" dirty="0" smtClean="0"/>
              <a:t> LLC.</a:t>
            </a:r>
          </a:p>
          <a:p>
            <a:pPr lvl="1">
              <a:lnSpc>
                <a:spcPct val="80000"/>
              </a:lnSpc>
            </a:pPr>
            <a:r>
              <a:rPr lang="sk-SK" b="1" dirty="0" smtClean="0"/>
              <a:t>IEEE 802.3 </a:t>
            </a:r>
            <a:r>
              <a:rPr lang="sk-SK" dirty="0"/>
              <a:t>-</a:t>
            </a:r>
            <a:r>
              <a:rPr lang="sk-SK" dirty="0" smtClean="0"/>
              <a:t> MAC </a:t>
            </a:r>
            <a:br>
              <a:rPr lang="sk-SK" dirty="0" smtClean="0"/>
            </a:br>
            <a:r>
              <a:rPr lang="sk-SK" dirty="0" smtClean="0"/>
              <a:t>a fyzická vrstva.</a:t>
            </a:r>
            <a:endParaRPr lang="sk-S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DD81E-9BEA-451B-97F5-FDAE3D1F4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2FAD6-6411-42DC-8BC5-F549E347F0C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EFEC49ED-0AEC-4978-BF11-E53BD041382E}"/>
              </a:ext>
            </a:extLst>
          </p:cNvPr>
          <p:cNvSpPr/>
          <p:nvPr/>
        </p:nvSpPr>
        <p:spPr>
          <a:xfrm>
            <a:off x="0" y="402833"/>
            <a:ext cx="8741790" cy="933251"/>
          </a:xfrm>
          <a:custGeom>
            <a:avLst/>
            <a:gdLst>
              <a:gd name="connsiteX0" fmla="*/ 0 w 12192000"/>
              <a:gd name="connsiteY0" fmla="*/ 0 h 933251"/>
              <a:gd name="connsiteX1" fmla="*/ 12192000 w 12192000"/>
              <a:gd name="connsiteY1" fmla="*/ 0 h 933251"/>
              <a:gd name="connsiteX2" fmla="*/ 12192000 w 12192000"/>
              <a:gd name="connsiteY2" fmla="*/ 933251 h 933251"/>
              <a:gd name="connsiteX3" fmla="*/ 0 w 12192000"/>
              <a:gd name="connsiteY3" fmla="*/ 933251 h 933251"/>
              <a:gd name="connsiteX4" fmla="*/ 0 w 12192000"/>
              <a:gd name="connsiteY4" fmla="*/ 0 h 933251"/>
              <a:gd name="connsiteX0" fmla="*/ 0 w 12192000"/>
              <a:gd name="connsiteY0" fmla="*/ 0 h 933251"/>
              <a:gd name="connsiteX1" fmla="*/ 12192000 w 12192000"/>
              <a:gd name="connsiteY1" fmla="*/ 0 h 933251"/>
              <a:gd name="connsiteX2" fmla="*/ 8741790 w 12192000"/>
              <a:gd name="connsiteY2" fmla="*/ 933251 h 933251"/>
              <a:gd name="connsiteX3" fmla="*/ 0 w 12192000"/>
              <a:gd name="connsiteY3" fmla="*/ 933251 h 933251"/>
              <a:gd name="connsiteX4" fmla="*/ 0 w 12192000"/>
              <a:gd name="connsiteY4" fmla="*/ 0 h 933251"/>
              <a:gd name="connsiteX0" fmla="*/ 0 w 8741790"/>
              <a:gd name="connsiteY0" fmla="*/ 0 h 933251"/>
              <a:gd name="connsiteX1" fmla="*/ 8374145 w 8741790"/>
              <a:gd name="connsiteY1" fmla="*/ 0 h 933251"/>
              <a:gd name="connsiteX2" fmla="*/ 8741790 w 8741790"/>
              <a:gd name="connsiteY2" fmla="*/ 933251 h 933251"/>
              <a:gd name="connsiteX3" fmla="*/ 0 w 8741790"/>
              <a:gd name="connsiteY3" fmla="*/ 933251 h 933251"/>
              <a:gd name="connsiteX4" fmla="*/ 0 w 8741790"/>
              <a:gd name="connsiteY4" fmla="*/ 0 h 933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1790" h="933251">
                <a:moveTo>
                  <a:pt x="0" y="0"/>
                </a:moveTo>
                <a:lnTo>
                  <a:pt x="8374145" y="0"/>
                </a:lnTo>
                <a:lnTo>
                  <a:pt x="8741790" y="933251"/>
                </a:lnTo>
                <a:lnTo>
                  <a:pt x="0" y="933251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6AE61AF-2F69-41B7-8117-BCFC97AB2252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838200" y="502508"/>
            <a:ext cx="7734300" cy="756665"/>
          </a:xfrm>
        </p:spPr>
        <p:txBody>
          <a:bodyPr/>
          <a:lstStyle/>
          <a:p>
            <a:r>
              <a:rPr lang="sk-SK" dirty="0" smtClean="0"/>
              <a:t>Ethernetové varianty a štandardy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95D7E52-1A1F-417D-92DA-F5997CB163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sk-SK" dirty="0"/>
              <a:t>Spojová vrstva: Na čo slúžia MAC adresy</a:t>
            </a:r>
            <a:r>
              <a:rPr lang="en-US" dirty="0"/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1761" y="1527715"/>
            <a:ext cx="4390380" cy="4198277"/>
          </a:xfrm>
          <a:prstGeom prst="rect">
            <a:avLst/>
          </a:prstGeom>
        </p:spPr>
      </p:pic>
      <p:pic>
        <p:nvPicPr>
          <p:cNvPr id="1036" name="Picture 10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8128" y="3825550"/>
            <a:ext cx="3174444" cy="296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3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lvl="1" indent="0">
              <a:spcBef>
                <a:spcPts val="1000"/>
              </a:spcBef>
              <a:buNone/>
            </a:pPr>
            <a:r>
              <a:rPr lang="sk-SK" sz="2800" dirty="0" smtClean="0">
                <a:sym typeface="Wingdings" panose="05000000000000000000" pitchFamily="2" charset="2"/>
              </a:rPr>
              <a:t>Fyzická topológia závisí od použitej prenosovej technológie.</a:t>
            </a:r>
          </a:p>
          <a:p>
            <a:pPr marL="457200" lvl="1" indent="-457200">
              <a:spcBef>
                <a:spcPts val="1000"/>
              </a:spcBef>
            </a:pPr>
            <a:endParaRPr lang="sk-SK" sz="2800" dirty="0">
              <a:sym typeface="Wingdings" panose="05000000000000000000" pitchFamily="2" charset="2"/>
            </a:endParaRPr>
          </a:p>
          <a:p>
            <a:pPr marL="457200" lvl="1" indent="-457200">
              <a:spcBef>
                <a:spcPts val="1000"/>
              </a:spcBef>
            </a:pPr>
            <a:endParaRPr lang="sk-SK" sz="2800" dirty="0" smtClean="0">
              <a:sym typeface="Wingdings" panose="05000000000000000000" pitchFamily="2" charset="2"/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sk-SK" sz="2800" dirty="0" smtClean="0">
                <a:sym typeface="Wingdings" panose="05000000000000000000" pitchFamily="2" charset="2"/>
              </a:rPr>
              <a:t>Logická topológia je vždy rovnaká – </a:t>
            </a:r>
            <a:r>
              <a:rPr lang="sk-SK" sz="2800" b="1" dirty="0" smtClean="0">
                <a:sym typeface="Wingdings" panose="05000000000000000000" pitchFamily="2" charset="2"/>
              </a:rPr>
              <a:t>zbernica</a:t>
            </a:r>
            <a:r>
              <a:rPr lang="sk-SK" sz="2800" dirty="0" smtClean="0">
                <a:sym typeface="Wingdings" panose="05000000000000000000" pitchFamily="2" charset="2"/>
              </a:rPr>
              <a:t>.</a:t>
            </a:r>
          </a:p>
          <a:p>
            <a:pPr marL="457200" lvl="1" indent="-457200">
              <a:spcBef>
                <a:spcPts val="1000"/>
              </a:spcBef>
            </a:pPr>
            <a:endParaRPr lang="sk-SK" sz="2800" dirty="0">
              <a:sym typeface="Wingdings" panose="05000000000000000000" pitchFamily="2" charset="2"/>
            </a:endParaRPr>
          </a:p>
          <a:p>
            <a:pPr marL="457200" lvl="1" indent="-457200">
              <a:spcBef>
                <a:spcPts val="1000"/>
              </a:spcBef>
            </a:pPr>
            <a:endParaRPr lang="sk-SK" sz="2800" dirty="0" smtClean="0">
              <a:sym typeface="Wingdings" panose="05000000000000000000" pitchFamily="2" charset="2"/>
            </a:endParaRPr>
          </a:p>
          <a:p>
            <a:pPr marL="0" lvl="1" indent="0">
              <a:spcBef>
                <a:spcPts val="1000"/>
              </a:spcBef>
              <a:buNone/>
            </a:pPr>
            <a:endParaRPr lang="sk-SK" sz="2800" dirty="0">
              <a:sym typeface="Wingdings" panose="05000000000000000000" pitchFamily="2" charset="2"/>
            </a:endParaRPr>
          </a:p>
          <a:p>
            <a:endParaRPr lang="sk-SK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2FAD6-6411-42DC-8BC5-F549E347F0CA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sk-SK" dirty="0" smtClean="0"/>
              <a:t>Základný princíp Ethernetu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sk-SK" dirty="0"/>
              <a:t>Spojová vrstva: Na čo slúžia MAC adresy</a:t>
            </a:r>
            <a:r>
              <a:rPr lang="en-US" dirty="0"/>
              <a:t>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664" y="3398875"/>
            <a:ext cx="2974391" cy="1164926"/>
          </a:xfrm>
          <a:prstGeom prst="rect">
            <a:avLst/>
          </a:prstGeom>
        </p:spPr>
      </p:pic>
      <p:sp>
        <p:nvSpPr>
          <p:cNvPr id="12" name="Line 4"/>
          <p:cNvSpPr>
            <a:spLocks noChangeShapeType="1"/>
          </p:cNvSpPr>
          <p:nvPr/>
        </p:nvSpPr>
        <p:spPr bwMode="auto">
          <a:xfrm flipV="1">
            <a:off x="1925605" y="2351606"/>
            <a:ext cx="11525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oval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sk-SK" dirty="0"/>
          </a:p>
        </p:txBody>
      </p:sp>
      <p:grpSp>
        <p:nvGrpSpPr>
          <p:cNvPr id="26" name="Group 25"/>
          <p:cNvGrpSpPr/>
          <p:nvPr/>
        </p:nvGrpSpPr>
        <p:grpSpPr>
          <a:xfrm>
            <a:off x="4788537" y="2012573"/>
            <a:ext cx="1871663" cy="866775"/>
            <a:chOff x="4689392" y="2013014"/>
            <a:chExt cx="1871663" cy="866775"/>
          </a:xfrm>
        </p:grpSpPr>
        <p:sp>
          <p:nvSpPr>
            <p:cNvPr id="14" name="Line 5"/>
            <p:cNvSpPr>
              <a:spLocks noChangeShapeType="1"/>
            </p:cNvSpPr>
            <p:nvPr/>
          </p:nvSpPr>
          <p:spPr bwMode="auto">
            <a:xfrm>
              <a:off x="4689392" y="2446402"/>
              <a:ext cx="187166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sk-SK" dirty="0"/>
            </a:p>
          </p:txBody>
        </p:sp>
        <p:sp>
          <p:nvSpPr>
            <p:cNvPr id="15" name="Line 8"/>
            <p:cNvSpPr>
              <a:spLocks noChangeShapeType="1"/>
            </p:cNvSpPr>
            <p:nvPr/>
          </p:nvSpPr>
          <p:spPr bwMode="auto">
            <a:xfrm flipV="1">
              <a:off x="4905292" y="2013014"/>
              <a:ext cx="1588" cy="431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lg" len="lg"/>
              <a:tailEnd type="oval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sk-SK" dirty="0"/>
            </a:p>
          </p:txBody>
        </p:sp>
        <p:sp>
          <p:nvSpPr>
            <p:cNvPr id="16" name="Line 9"/>
            <p:cNvSpPr>
              <a:spLocks noChangeShapeType="1"/>
            </p:cNvSpPr>
            <p:nvPr/>
          </p:nvSpPr>
          <p:spPr bwMode="auto">
            <a:xfrm flipV="1">
              <a:off x="5552992" y="2013014"/>
              <a:ext cx="0" cy="431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lg" len="lg"/>
              <a:tailEnd type="oval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sk-SK" dirty="0"/>
            </a:p>
          </p:txBody>
        </p:sp>
        <p:sp>
          <p:nvSpPr>
            <p:cNvPr id="17" name="Line 10"/>
            <p:cNvSpPr>
              <a:spLocks noChangeShapeType="1"/>
            </p:cNvSpPr>
            <p:nvPr/>
          </p:nvSpPr>
          <p:spPr bwMode="auto">
            <a:xfrm flipV="1">
              <a:off x="6202280" y="2013014"/>
              <a:ext cx="1587" cy="431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lg" len="lg"/>
              <a:tailEnd type="oval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sk-SK" dirty="0"/>
            </a:p>
          </p:txBody>
        </p:sp>
        <p:sp>
          <p:nvSpPr>
            <p:cNvPr id="18" name="Line 11"/>
            <p:cNvSpPr>
              <a:spLocks noChangeShapeType="1"/>
            </p:cNvSpPr>
            <p:nvPr/>
          </p:nvSpPr>
          <p:spPr bwMode="auto">
            <a:xfrm>
              <a:off x="5192630" y="2446402"/>
              <a:ext cx="0" cy="4333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lg" len="lg"/>
              <a:tailEnd type="oval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sk-SK" dirty="0"/>
            </a:p>
          </p:txBody>
        </p:sp>
        <p:sp>
          <p:nvSpPr>
            <p:cNvPr id="19" name="Line 12"/>
            <p:cNvSpPr>
              <a:spLocks noChangeShapeType="1"/>
            </p:cNvSpPr>
            <p:nvPr/>
          </p:nvSpPr>
          <p:spPr bwMode="auto">
            <a:xfrm>
              <a:off x="5913355" y="2446402"/>
              <a:ext cx="0" cy="4333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lg" len="lg"/>
              <a:tailEnd type="oval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sk-SK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154708" y="2012573"/>
            <a:ext cx="1439863" cy="1008063"/>
            <a:chOff x="8154708" y="2012573"/>
            <a:chExt cx="1439863" cy="1008063"/>
          </a:xfrm>
        </p:grpSpPr>
        <p:sp>
          <p:nvSpPr>
            <p:cNvPr id="20" name="Line 14"/>
            <p:cNvSpPr>
              <a:spLocks noChangeShapeType="1"/>
            </p:cNvSpPr>
            <p:nvPr/>
          </p:nvSpPr>
          <p:spPr bwMode="auto">
            <a:xfrm flipV="1">
              <a:off x="8873846" y="2517398"/>
              <a:ext cx="72072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oval" w="lg" len="lg"/>
              <a:tailEnd type="oval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sk-SK" dirty="0"/>
            </a:p>
          </p:txBody>
        </p:sp>
        <p:sp>
          <p:nvSpPr>
            <p:cNvPr id="21" name="Line 15"/>
            <p:cNvSpPr>
              <a:spLocks noChangeShapeType="1"/>
            </p:cNvSpPr>
            <p:nvPr/>
          </p:nvSpPr>
          <p:spPr bwMode="auto">
            <a:xfrm flipV="1">
              <a:off x="8873846" y="2012573"/>
              <a:ext cx="504825" cy="5048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oval" w="lg" len="lg"/>
              <a:tailEnd type="oval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sk-SK" dirty="0"/>
            </a:p>
          </p:txBody>
        </p:sp>
        <p:sp>
          <p:nvSpPr>
            <p:cNvPr id="22" name="Line 16"/>
            <p:cNvSpPr>
              <a:spLocks noChangeShapeType="1"/>
            </p:cNvSpPr>
            <p:nvPr/>
          </p:nvSpPr>
          <p:spPr bwMode="auto">
            <a:xfrm>
              <a:off x="8873846" y="2517398"/>
              <a:ext cx="504825" cy="50323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oval" w="lg" len="lg"/>
              <a:tailEnd type="oval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sk-SK" dirty="0"/>
            </a:p>
          </p:txBody>
        </p:sp>
        <p:sp>
          <p:nvSpPr>
            <p:cNvPr id="23" name="Line 17"/>
            <p:cNvSpPr>
              <a:spLocks noChangeShapeType="1"/>
            </p:cNvSpPr>
            <p:nvPr/>
          </p:nvSpPr>
          <p:spPr bwMode="auto">
            <a:xfrm flipV="1">
              <a:off x="8154708" y="2517398"/>
              <a:ext cx="72072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oval" w="lg" len="lg"/>
              <a:tailEnd type="oval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sk-SK" dirty="0"/>
            </a:p>
          </p:txBody>
        </p:sp>
        <p:sp>
          <p:nvSpPr>
            <p:cNvPr id="24" name="Line 18"/>
            <p:cNvSpPr>
              <a:spLocks noChangeShapeType="1"/>
            </p:cNvSpPr>
            <p:nvPr/>
          </p:nvSpPr>
          <p:spPr bwMode="auto">
            <a:xfrm>
              <a:off x="8370608" y="2012573"/>
              <a:ext cx="504825" cy="5048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oval" w="lg" len="lg"/>
              <a:tailEnd type="oval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sk-SK" dirty="0"/>
            </a:p>
          </p:txBody>
        </p:sp>
        <p:sp>
          <p:nvSpPr>
            <p:cNvPr id="25" name="Line 19"/>
            <p:cNvSpPr>
              <a:spLocks noChangeShapeType="1"/>
            </p:cNvSpPr>
            <p:nvPr/>
          </p:nvSpPr>
          <p:spPr bwMode="auto">
            <a:xfrm flipV="1">
              <a:off x="8370608" y="2517398"/>
              <a:ext cx="503238" cy="50323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oval" w="lg" len="lg"/>
              <a:tailEnd type="oval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sk-SK" dirty="0"/>
            </a:p>
          </p:txBody>
        </p:sp>
      </p:grpSp>
      <p:sp>
        <p:nvSpPr>
          <p:cNvPr id="28" name="Zástupný objekt pre obsah 4">
            <a:extLst>
              <a:ext uri="{FF2B5EF4-FFF2-40B4-BE49-F238E27FC236}">
                <a16:creationId xmlns:a16="http://schemas.microsoft.com/office/drawing/2014/main" id="{FA858071-9726-45B1-96A4-AF7D5C9F3D98}"/>
              </a:ext>
            </a:extLst>
          </p:cNvPr>
          <p:cNvSpPr txBox="1">
            <a:spLocks/>
          </p:cNvSpPr>
          <p:nvPr/>
        </p:nvSpPr>
        <p:spPr>
          <a:xfrm>
            <a:off x="896724" y="4654062"/>
            <a:ext cx="10398551" cy="2067414"/>
          </a:xfrm>
          <a:prstGeom prst="rect">
            <a:avLst/>
          </a:prstGeom>
          <a:solidFill>
            <a:schemeClr val="bg1"/>
          </a:solidFill>
          <a:ln w="31750">
            <a:solidFill>
              <a:srgbClr val="FF000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lIns="252000" tIns="108000" bIns="7200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>
              <a:spcBef>
                <a:spcPts val="1000"/>
              </a:spcBef>
            </a:pPr>
            <a:r>
              <a:rPr lang="sk-SK" sz="2800" dirty="0">
                <a:sym typeface="Wingdings" panose="05000000000000000000" pitchFamily="2" charset="2"/>
              </a:rPr>
              <a:t>Každé sieťové rozhranie má svoj výrobcom pridelený unikátny identifikátor – </a:t>
            </a:r>
            <a:r>
              <a:rPr lang="sk-SK" sz="2800" b="1" dirty="0">
                <a:sym typeface="Wingdings" panose="05000000000000000000" pitchFamily="2" charset="2"/>
              </a:rPr>
              <a:t>MAC </a:t>
            </a:r>
            <a:r>
              <a:rPr lang="sk-SK" sz="2800" b="1" dirty="0" smtClean="0">
                <a:sym typeface="Wingdings" panose="05000000000000000000" pitchFamily="2" charset="2"/>
              </a:rPr>
              <a:t>adresu</a:t>
            </a:r>
            <a:r>
              <a:rPr lang="sk-SK" sz="2800" dirty="0" smtClean="0">
                <a:sym typeface="Wingdings" panose="05000000000000000000" pitchFamily="2" charset="2"/>
              </a:rPr>
              <a:t>.</a:t>
            </a:r>
            <a:endParaRPr lang="sk-SK" sz="2800" dirty="0">
              <a:sym typeface="Wingdings" panose="05000000000000000000" pitchFamily="2" charset="2"/>
            </a:endParaRPr>
          </a:p>
          <a:p>
            <a:pPr marL="457200" lvl="1" indent="-457200">
              <a:spcBef>
                <a:spcPts val="1000"/>
              </a:spcBef>
            </a:pPr>
            <a:r>
              <a:rPr lang="sk-SK" sz="2800" dirty="0" smtClean="0">
                <a:sym typeface="Wingdings" panose="05000000000000000000" pitchFamily="2" charset="2"/>
              </a:rPr>
              <a:t>Sieťové </a:t>
            </a:r>
            <a:r>
              <a:rPr lang="sk-SK" sz="2800" dirty="0">
                <a:sym typeface="Wingdings" panose="05000000000000000000" pitchFamily="2" charset="2"/>
              </a:rPr>
              <a:t>rozhranie </a:t>
            </a:r>
            <a:r>
              <a:rPr lang="sk-SK" sz="2800" dirty="0" smtClean="0">
                <a:sym typeface="Wingdings" panose="05000000000000000000" pitchFamily="2" charset="2"/>
              </a:rPr>
              <a:t>spracuje </a:t>
            </a:r>
            <a:r>
              <a:rPr lang="sk-SK" sz="2800" dirty="0">
                <a:sym typeface="Wingdings" panose="05000000000000000000" pitchFamily="2" charset="2"/>
              </a:rPr>
              <a:t>len ten prijatý rámec, ktorý je </a:t>
            </a:r>
            <a:r>
              <a:rPr lang="sk-SK" sz="2800" u="sng" dirty="0">
                <a:sym typeface="Wingdings" panose="05000000000000000000" pitchFamily="2" charset="2"/>
              </a:rPr>
              <a:t>adresovaný tomuto rozhraniu</a:t>
            </a:r>
            <a:r>
              <a:rPr lang="sk-SK" sz="2800" dirty="0">
                <a:sym typeface="Wingdings" panose="05000000000000000000" pitchFamily="2" charset="2"/>
              </a:rPr>
              <a:t> podľa cieľovej MAC adresy  </a:t>
            </a:r>
            <a:r>
              <a:rPr lang="sk-SK" sz="2800" u="sng" dirty="0">
                <a:sym typeface="Wingdings" panose="05000000000000000000" pitchFamily="2" charset="2"/>
              </a:rPr>
              <a:t>iné</a:t>
            </a:r>
            <a:r>
              <a:rPr lang="sk-SK" sz="2800" dirty="0">
                <a:sym typeface="Wingdings" panose="05000000000000000000" pitchFamily="2" charset="2"/>
              </a:rPr>
              <a:t> rámce okamžite </a:t>
            </a:r>
            <a:r>
              <a:rPr lang="sk-SK" sz="2800" b="1" dirty="0">
                <a:sym typeface="Wingdings" panose="05000000000000000000" pitchFamily="2" charset="2"/>
              </a:rPr>
              <a:t>zahadzuje</a:t>
            </a:r>
            <a:r>
              <a:rPr lang="sk-SK" sz="2800" dirty="0">
                <a:sym typeface="Wingdings" panose="05000000000000000000" pitchFamily="2" charset="2"/>
              </a:rPr>
              <a:t>.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92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https://upload.wikimedia.org/wikipedia/commons/9/9e/Servers_at_LAAS_%28FDLS_2007%29_0389.jpg">
            <a:extLst>
              <a:ext uri="{FF2B5EF4-FFF2-40B4-BE49-F238E27FC236}">
                <a16:creationId xmlns:a16="http://schemas.microsoft.com/office/drawing/2014/main" id="{0D507ABD-7E8B-43BD-9322-ADC544B0B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" t="9091" r="32039" b="-2"/>
          <a:stretch/>
        </p:blipFill>
        <p:spPr bwMode="auto">
          <a:xfrm>
            <a:off x="5251968" y="402834"/>
            <a:ext cx="6940032" cy="645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owchart: Manual Input 4">
            <a:extLst>
              <a:ext uri="{FF2B5EF4-FFF2-40B4-BE49-F238E27FC236}">
                <a16:creationId xmlns:a16="http://schemas.microsoft.com/office/drawing/2014/main" id="{C835F428-99D4-4D78-B20A-18EF27110760}"/>
              </a:ext>
            </a:extLst>
          </p:cNvPr>
          <p:cNvSpPr>
            <a:spLocks noChangeAspect="1"/>
          </p:cNvSpPr>
          <p:nvPr/>
        </p:nvSpPr>
        <p:spPr>
          <a:xfrm rot="5400000">
            <a:off x="3270782" y="-396002"/>
            <a:ext cx="6455169" cy="805284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4808 h 12808"/>
              <a:gd name="connsiteX1" fmla="*/ 10000 w 10000"/>
              <a:gd name="connsiteY1" fmla="*/ 0 h 12808"/>
              <a:gd name="connsiteX2" fmla="*/ 10000 w 10000"/>
              <a:gd name="connsiteY2" fmla="*/ 12808 h 12808"/>
              <a:gd name="connsiteX3" fmla="*/ 0 w 10000"/>
              <a:gd name="connsiteY3" fmla="*/ 12808 h 12808"/>
              <a:gd name="connsiteX4" fmla="*/ 0 w 10000"/>
              <a:gd name="connsiteY4" fmla="*/ 4808 h 12808"/>
              <a:gd name="connsiteX0" fmla="*/ 0 w 10000"/>
              <a:gd name="connsiteY0" fmla="*/ 4768 h 12808"/>
              <a:gd name="connsiteX1" fmla="*/ 10000 w 10000"/>
              <a:gd name="connsiteY1" fmla="*/ 0 h 12808"/>
              <a:gd name="connsiteX2" fmla="*/ 10000 w 10000"/>
              <a:gd name="connsiteY2" fmla="*/ 12808 h 12808"/>
              <a:gd name="connsiteX3" fmla="*/ 0 w 10000"/>
              <a:gd name="connsiteY3" fmla="*/ 12808 h 12808"/>
              <a:gd name="connsiteX4" fmla="*/ 0 w 10000"/>
              <a:gd name="connsiteY4" fmla="*/ 4768 h 12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2808">
                <a:moveTo>
                  <a:pt x="0" y="4768"/>
                </a:moveTo>
                <a:lnTo>
                  <a:pt x="10000" y="0"/>
                </a:lnTo>
                <a:lnTo>
                  <a:pt x="10000" y="12808"/>
                </a:lnTo>
                <a:lnTo>
                  <a:pt x="0" y="12808"/>
                </a:lnTo>
                <a:lnTo>
                  <a:pt x="0" y="4768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Manual Input 4">
            <a:extLst>
              <a:ext uri="{FF2B5EF4-FFF2-40B4-BE49-F238E27FC236}">
                <a16:creationId xmlns:a16="http://schemas.microsoft.com/office/drawing/2014/main" id="{24A4D860-57CA-41B4-BC59-F3ECDB13B2B0}"/>
              </a:ext>
            </a:extLst>
          </p:cNvPr>
          <p:cNvSpPr>
            <a:spLocks noChangeAspect="1"/>
          </p:cNvSpPr>
          <p:nvPr/>
        </p:nvSpPr>
        <p:spPr>
          <a:xfrm rot="5400000">
            <a:off x="1326972" y="-924140"/>
            <a:ext cx="6455169" cy="910911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4808 h 12808"/>
              <a:gd name="connsiteX1" fmla="*/ 10000 w 10000"/>
              <a:gd name="connsiteY1" fmla="*/ 0 h 12808"/>
              <a:gd name="connsiteX2" fmla="*/ 10000 w 10000"/>
              <a:gd name="connsiteY2" fmla="*/ 12808 h 12808"/>
              <a:gd name="connsiteX3" fmla="*/ 0 w 10000"/>
              <a:gd name="connsiteY3" fmla="*/ 12808 h 12808"/>
              <a:gd name="connsiteX4" fmla="*/ 0 w 10000"/>
              <a:gd name="connsiteY4" fmla="*/ 4808 h 12808"/>
              <a:gd name="connsiteX0" fmla="*/ 0 w 10000"/>
              <a:gd name="connsiteY0" fmla="*/ 4768 h 12808"/>
              <a:gd name="connsiteX1" fmla="*/ 10000 w 10000"/>
              <a:gd name="connsiteY1" fmla="*/ 0 h 12808"/>
              <a:gd name="connsiteX2" fmla="*/ 10000 w 10000"/>
              <a:gd name="connsiteY2" fmla="*/ 12808 h 12808"/>
              <a:gd name="connsiteX3" fmla="*/ 0 w 10000"/>
              <a:gd name="connsiteY3" fmla="*/ 12808 h 12808"/>
              <a:gd name="connsiteX4" fmla="*/ 0 w 10000"/>
              <a:gd name="connsiteY4" fmla="*/ 4768 h 12808"/>
              <a:gd name="connsiteX0" fmla="*/ 0 w 10000"/>
              <a:gd name="connsiteY0" fmla="*/ 4768 h 14514"/>
              <a:gd name="connsiteX1" fmla="*/ 10000 w 10000"/>
              <a:gd name="connsiteY1" fmla="*/ 0 h 14514"/>
              <a:gd name="connsiteX2" fmla="*/ 10000 w 10000"/>
              <a:gd name="connsiteY2" fmla="*/ 12808 h 14514"/>
              <a:gd name="connsiteX3" fmla="*/ 38 w 10000"/>
              <a:gd name="connsiteY3" fmla="*/ 14514 h 14514"/>
              <a:gd name="connsiteX4" fmla="*/ 0 w 10000"/>
              <a:gd name="connsiteY4" fmla="*/ 4768 h 14514"/>
              <a:gd name="connsiteX0" fmla="*/ 0 w 10000"/>
              <a:gd name="connsiteY0" fmla="*/ 4768 h 14514"/>
              <a:gd name="connsiteX1" fmla="*/ 10000 w 10000"/>
              <a:gd name="connsiteY1" fmla="*/ 0 h 14514"/>
              <a:gd name="connsiteX2" fmla="*/ 9987 w 10000"/>
              <a:gd name="connsiteY2" fmla="*/ 14474 h 14514"/>
              <a:gd name="connsiteX3" fmla="*/ 38 w 10000"/>
              <a:gd name="connsiteY3" fmla="*/ 14514 h 14514"/>
              <a:gd name="connsiteX4" fmla="*/ 0 w 10000"/>
              <a:gd name="connsiteY4" fmla="*/ 4768 h 14514"/>
              <a:gd name="connsiteX0" fmla="*/ 0 w 10000"/>
              <a:gd name="connsiteY0" fmla="*/ 4768 h 14488"/>
              <a:gd name="connsiteX1" fmla="*/ 10000 w 10000"/>
              <a:gd name="connsiteY1" fmla="*/ 0 h 14488"/>
              <a:gd name="connsiteX2" fmla="*/ 9987 w 10000"/>
              <a:gd name="connsiteY2" fmla="*/ 14474 h 14488"/>
              <a:gd name="connsiteX3" fmla="*/ 64 w 10000"/>
              <a:gd name="connsiteY3" fmla="*/ 14488 h 14488"/>
              <a:gd name="connsiteX4" fmla="*/ 0 w 10000"/>
              <a:gd name="connsiteY4" fmla="*/ 4768 h 14488"/>
              <a:gd name="connsiteX0" fmla="*/ 0 w 10000"/>
              <a:gd name="connsiteY0" fmla="*/ 4768 h 14488"/>
              <a:gd name="connsiteX1" fmla="*/ 10000 w 10000"/>
              <a:gd name="connsiteY1" fmla="*/ 0 h 14488"/>
              <a:gd name="connsiteX2" fmla="*/ 9987 w 10000"/>
              <a:gd name="connsiteY2" fmla="*/ 14487 h 14488"/>
              <a:gd name="connsiteX3" fmla="*/ 64 w 10000"/>
              <a:gd name="connsiteY3" fmla="*/ 14488 h 14488"/>
              <a:gd name="connsiteX4" fmla="*/ 0 w 10000"/>
              <a:gd name="connsiteY4" fmla="*/ 4768 h 14488"/>
              <a:gd name="connsiteX0" fmla="*/ 0 w 10000"/>
              <a:gd name="connsiteY0" fmla="*/ 4768 h 14488"/>
              <a:gd name="connsiteX1" fmla="*/ 10000 w 10000"/>
              <a:gd name="connsiteY1" fmla="*/ 0 h 14488"/>
              <a:gd name="connsiteX2" fmla="*/ 9987 w 10000"/>
              <a:gd name="connsiteY2" fmla="*/ 14487 h 14488"/>
              <a:gd name="connsiteX3" fmla="*/ 51 w 10000"/>
              <a:gd name="connsiteY3" fmla="*/ 14488 h 14488"/>
              <a:gd name="connsiteX4" fmla="*/ 0 w 10000"/>
              <a:gd name="connsiteY4" fmla="*/ 4768 h 14488"/>
              <a:gd name="connsiteX0" fmla="*/ 0 w 10000"/>
              <a:gd name="connsiteY0" fmla="*/ 4768 h 14488"/>
              <a:gd name="connsiteX1" fmla="*/ 10000 w 10000"/>
              <a:gd name="connsiteY1" fmla="*/ 0 h 14488"/>
              <a:gd name="connsiteX2" fmla="*/ 9987 w 10000"/>
              <a:gd name="connsiteY2" fmla="*/ 14487 h 14488"/>
              <a:gd name="connsiteX3" fmla="*/ 38 w 10000"/>
              <a:gd name="connsiteY3" fmla="*/ 14488 h 14488"/>
              <a:gd name="connsiteX4" fmla="*/ 0 w 10000"/>
              <a:gd name="connsiteY4" fmla="*/ 4768 h 14488"/>
              <a:gd name="connsiteX0" fmla="*/ 0 w 10000"/>
              <a:gd name="connsiteY0" fmla="*/ 4768 h 14488"/>
              <a:gd name="connsiteX1" fmla="*/ 10000 w 10000"/>
              <a:gd name="connsiteY1" fmla="*/ 0 h 14488"/>
              <a:gd name="connsiteX2" fmla="*/ 9987 w 10000"/>
              <a:gd name="connsiteY2" fmla="*/ 14487 h 14488"/>
              <a:gd name="connsiteX3" fmla="*/ 12 w 10000"/>
              <a:gd name="connsiteY3" fmla="*/ 14488 h 14488"/>
              <a:gd name="connsiteX4" fmla="*/ 0 w 10000"/>
              <a:gd name="connsiteY4" fmla="*/ 4768 h 14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4488">
                <a:moveTo>
                  <a:pt x="0" y="4768"/>
                </a:moveTo>
                <a:lnTo>
                  <a:pt x="10000" y="0"/>
                </a:lnTo>
                <a:cubicBezTo>
                  <a:pt x="9996" y="4825"/>
                  <a:pt x="9991" y="9662"/>
                  <a:pt x="9987" y="14487"/>
                </a:cubicBezTo>
                <a:lnTo>
                  <a:pt x="12" y="14488"/>
                </a:lnTo>
                <a:cubicBezTo>
                  <a:pt x="-1" y="11239"/>
                  <a:pt x="13" y="8017"/>
                  <a:pt x="0" y="47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B3EE9B57-326C-4BD0-A84A-A618B6D7B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847" y="1662008"/>
            <a:ext cx="6651567" cy="5059467"/>
          </a:xfrm>
        </p:spPr>
        <p:txBody>
          <a:bodyPr>
            <a:noAutofit/>
          </a:bodyPr>
          <a:lstStyle/>
          <a:p>
            <a:pPr marL="514350" indent="-514350">
              <a:lnSpc>
                <a:spcPct val="80000"/>
              </a:lnSpc>
              <a:buFont typeface="+mj-lt"/>
              <a:buAutoNum type="arabicPeriod"/>
            </a:pPr>
            <a:r>
              <a:rPr lang="sk-SK" sz="2000" dirty="0" smtClean="0"/>
              <a:t>Spustite nástroj Wireshark a zapnite odchytávanie na rozhraní, cez ktoré ste pripojení do internetu.</a:t>
            </a:r>
          </a:p>
          <a:p>
            <a:pPr marL="514350" indent="-514350">
              <a:lnSpc>
                <a:spcPct val="80000"/>
              </a:lnSpc>
              <a:buFont typeface="+mj-lt"/>
              <a:buAutoNum type="arabicPeriod"/>
            </a:pPr>
            <a:r>
              <a:rPr lang="sk-SK" sz="2000" dirty="0" smtClean="0"/>
              <a:t>Spustite príkazový riadok (CMD) a zadajte príkazy „</a:t>
            </a:r>
            <a:r>
              <a:rPr lang="sk-SK" sz="2000" i="1" dirty="0" smtClean="0"/>
              <a:t>ping &lt;IP-adresa-učiteľa&gt;“</a:t>
            </a:r>
            <a:r>
              <a:rPr lang="sk-SK" sz="2000" dirty="0" smtClean="0"/>
              <a:t> a „</a:t>
            </a:r>
            <a:r>
              <a:rPr lang="sk-SK" sz="2000" i="1" dirty="0" smtClean="0"/>
              <a:t>ping &lt;vzdialená-IP-adresa&gt;“</a:t>
            </a:r>
          </a:p>
          <a:p>
            <a:pPr marL="514350" indent="-514350">
              <a:lnSpc>
                <a:spcPct val="80000"/>
              </a:lnSpc>
              <a:buFont typeface="+mj-lt"/>
              <a:buAutoNum type="arabicPeriod"/>
            </a:pPr>
            <a:r>
              <a:rPr lang="sk-SK" sz="2000" dirty="0" smtClean="0"/>
              <a:t>Zastavte odchytávanie v nástroji Wireshark.</a:t>
            </a:r>
          </a:p>
          <a:p>
            <a:pPr marL="514350" indent="-514350">
              <a:lnSpc>
                <a:spcPct val="80000"/>
              </a:lnSpc>
              <a:buFont typeface="+mj-lt"/>
              <a:buAutoNum type="arabicPeriod"/>
            </a:pPr>
            <a:r>
              <a:rPr lang="sk-SK" sz="2000" dirty="0" smtClean="0"/>
              <a:t>Nastavte filter na „</a:t>
            </a:r>
            <a:r>
              <a:rPr lang="sk-SK" sz="2000" i="1" dirty="0" smtClean="0"/>
              <a:t>icmp“</a:t>
            </a:r>
            <a:r>
              <a:rPr lang="sk-SK" sz="2000" dirty="0" smtClean="0"/>
              <a:t> a označte prvú zobrazenú správu.</a:t>
            </a:r>
          </a:p>
          <a:p>
            <a:pPr marL="514350" indent="-514350">
              <a:lnSpc>
                <a:spcPct val="80000"/>
              </a:lnSpc>
              <a:buFont typeface="+mj-lt"/>
              <a:buAutoNum type="arabicPeriod"/>
            </a:pPr>
            <a:r>
              <a:rPr lang="sk-SK" sz="2000" dirty="0" smtClean="0"/>
              <a:t>Analyzujte obsah ethernetovej hlavičky označenej ako </a:t>
            </a:r>
            <a:r>
              <a:rPr lang="sk-SK" sz="2000" i="1" dirty="0" smtClean="0"/>
              <a:t>Ethernet II</a:t>
            </a:r>
            <a:r>
              <a:rPr lang="sk-SK" sz="2000" dirty="0" smtClean="0"/>
              <a:t>, zamerajte sa na štruktúru jej obsahu.</a:t>
            </a:r>
          </a:p>
          <a:p>
            <a:pPr marL="514350" indent="-514350">
              <a:lnSpc>
                <a:spcPct val="80000"/>
              </a:lnSpc>
              <a:buFont typeface="+mj-lt"/>
              <a:buAutoNum type="arabicPeriod"/>
            </a:pPr>
            <a:r>
              <a:rPr lang="sk-SK" sz="2000" dirty="0" smtClean="0"/>
              <a:t>Zmeňte filter na „</a:t>
            </a:r>
            <a:r>
              <a:rPr lang="sk-SK" sz="2000" i="1" dirty="0" smtClean="0"/>
              <a:t>arp“</a:t>
            </a:r>
            <a:r>
              <a:rPr lang="sk-SK" sz="2000" dirty="0" smtClean="0"/>
              <a:t> a opäť označte prvú zobrazenú správu.</a:t>
            </a:r>
          </a:p>
          <a:p>
            <a:pPr marL="514350" indent="-514350">
              <a:lnSpc>
                <a:spcPct val="80000"/>
              </a:lnSpc>
              <a:buFont typeface="+mj-lt"/>
              <a:buAutoNum type="arabicPeriod"/>
            </a:pPr>
            <a:r>
              <a:rPr lang="sk-SK" sz="2000" u="sng" dirty="0" smtClean="0"/>
              <a:t>Porovnajte</a:t>
            </a:r>
            <a:r>
              <a:rPr lang="sk-SK" sz="2000" dirty="0" smtClean="0"/>
              <a:t> obsah ethernetovej hlavičky oboch správ.</a:t>
            </a:r>
          </a:p>
          <a:p>
            <a:pPr marL="514350" indent="-514350">
              <a:lnSpc>
                <a:spcPct val="80000"/>
              </a:lnSpc>
              <a:buFont typeface="+mj-lt"/>
              <a:buAutoNum type="arabicPeriod"/>
            </a:pPr>
            <a:r>
              <a:rPr lang="sk-SK" sz="2000" u="sng" dirty="0" smtClean="0"/>
              <a:t>Zodpovedajte</a:t>
            </a:r>
            <a:r>
              <a:rPr lang="sk-SK" sz="2000" dirty="0" smtClean="0"/>
              <a:t> nasledujúce otázky:</a:t>
            </a:r>
          </a:p>
          <a:p>
            <a:pPr lvl="1">
              <a:lnSpc>
                <a:spcPct val="80000"/>
              </a:lnSpc>
            </a:pPr>
            <a:r>
              <a:rPr lang="sk-SK" sz="1600" dirty="0" smtClean="0"/>
              <a:t>Z akých polí pozostáva Ethernetová hlavička?</a:t>
            </a:r>
          </a:p>
          <a:p>
            <a:pPr lvl="1">
              <a:lnSpc>
                <a:spcPct val="80000"/>
              </a:lnSpc>
            </a:pPr>
            <a:r>
              <a:rPr lang="sk-SK" sz="1600" dirty="0" smtClean="0"/>
              <a:t>Aké hodnoty obsahujú jednotlivé polia?</a:t>
            </a:r>
          </a:p>
          <a:p>
            <a:pPr lvl="1">
              <a:lnSpc>
                <a:spcPct val="80000"/>
              </a:lnSpc>
            </a:pPr>
            <a:r>
              <a:rPr lang="sk-SK" sz="1600" dirty="0" smtClean="0"/>
              <a:t>V čom sa hlavičky analyzovaných správ odlišujú?</a:t>
            </a:r>
          </a:p>
          <a:p>
            <a:pPr lvl="1">
              <a:lnSpc>
                <a:spcPct val="80000"/>
              </a:lnSpc>
            </a:pPr>
            <a:r>
              <a:rPr lang="sk-SK" sz="1600" dirty="0" smtClean="0"/>
              <a:t>V čom sú hlavičky týchto správ rovnaké?</a:t>
            </a:r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1C85B651-D069-4B3D-BD85-E5CAAFB0E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2FAD6-6411-42DC-8BC5-F549E347F0C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D70A41A2-852B-447C-AC39-6EA3A356A322}"/>
              </a:ext>
            </a:extLst>
          </p:cNvPr>
          <p:cNvSpPr/>
          <p:nvPr/>
        </p:nvSpPr>
        <p:spPr>
          <a:xfrm>
            <a:off x="0" y="402833"/>
            <a:ext cx="8741790" cy="933251"/>
          </a:xfrm>
          <a:custGeom>
            <a:avLst/>
            <a:gdLst>
              <a:gd name="connsiteX0" fmla="*/ 0 w 12192000"/>
              <a:gd name="connsiteY0" fmla="*/ 0 h 933251"/>
              <a:gd name="connsiteX1" fmla="*/ 12192000 w 12192000"/>
              <a:gd name="connsiteY1" fmla="*/ 0 h 933251"/>
              <a:gd name="connsiteX2" fmla="*/ 12192000 w 12192000"/>
              <a:gd name="connsiteY2" fmla="*/ 933251 h 933251"/>
              <a:gd name="connsiteX3" fmla="*/ 0 w 12192000"/>
              <a:gd name="connsiteY3" fmla="*/ 933251 h 933251"/>
              <a:gd name="connsiteX4" fmla="*/ 0 w 12192000"/>
              <a:gd name="connsiteY4" fmla="*/ 0 h 933251"/>
              <a:gd name="connsiteX0" fmla="*/ 0 w 12192000"/>
              <a:gd name="connsiteY0" fmla="*/ 0 h 933251"/>
              <a:gd name="connsiteX1" fmla="*/ 12192000 w 12192000"/>
              <a:gd name="connsiteY1" fmla="*/ 0 h 933251"/>
              <a:gd name="connsiteX2" fmla="*/ 8741790 w 12192000"/>
              <a:gd name="connsiteY2" fmla="*/ 933251 h 933251"/>
              <a:gd name="connsiteX3" fmla="*/ 0 w 12192000"/>
              <a:gd name="connsiteY3" fmla="*/ 933251 h 933251"/>
              <a:gd name="connsiteX4" fmla="*/ 0 w 12192000"/>
              <a:gd name="connsiteY4" fmla="*/ 0 h 933251"/>
              <a:gd name="connsiteX0" fmla="*/ 0 w 8741790"/>
              <a:gd name="connsiteY0" fmla="*/ 0 h 933251"/>
              <a:gd name="connsiteX1" fmla="*/ 8374145 w 8741790"/>
              <a:gd name="connsiteY1" fmla="*/ 0 h 933251"/>
              <a:gd name="connsiteX2" fmla="*/ 8741790 w 8741790"/>
              <a:gd name="connsiteY2" fmla="*/ 933251 h 933251"/>
              <a:gd name="connsiteX3" fmla="*/ 0 w 8741790"/>
              <a:gd name="connsiteY3" fmla="*/ 933251 h 933251"/>
              <a:gd name="connsiteX4" fmla="*/ 0 w 8741790"/>
              <a:gd name="connsiteY4" fmla="*/ 0 h 933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1790" h="933251">
                <a:moveTo>
                  <a:pt x="0" y="0"/>
                </a:moveTo>
                <a:lnTo>
                  <a:pt x="8374145" y="0"/>
                </a:lnTo>
                <a:lnTo>
                  <a:pt x="8741790" y="933251"/>
                </a:lnTo>
                <a:lnTo>
                  <a:pt x="0" y="933251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odnadpis 4">
            <a:extLst>
              <a:ext uri="{FF2B5EF4-FFF2-40B4-BE49-F238E27FC236}">
                <a16:creationId xmlns:a16="http://schemas.microsoft.com/office/drawing/2014/main" id="{A783B204-A80E-4D06-AEFB-4D0C3A447F8D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838200" y="502508"/>
            <a:ext cx="10515600" cy="756665"/>
          </a:xfrm>
        </p:spPr>
        <p:txBody>
          <a:bodyPr/>
          <a:lstStyle/>
          <a:p>
            <a:r>
              <a:rPr lang="sk-SK" dirty="0" smtClean="0"/>
              <a:t>Ethernetový rámec</a:t>
            </a:r>
            <a:r>
              <a:rPr lang="en-US" dirty="0" smtClean="0"/>
              <a:t>: </a:t>
            </a:r>
            <a:r>
              <a:rPr lang="sk-SK" i="1" dirty="0"/>
              <a:t>Aktivita</a:t>
            </a:r>
            <a:r>
              <a:rPr lang="en-US" i="1" dirty="0"/>
              <a:t> </a:t>
            </a:r>
            <a:r>
              <a:rPr lang="en-US" i="1" dirty="0" smtClean="0"/>
              <a:t>(</a:t>
            </a:r>
            <a:r>
              <a:rPr lang="sk-SK" i="1" dirty="0" smtClean="0"/>
              <a:t>11</a:t>
            </a:r>
            <a:r>
              <a:rPr lang="en-US" i="1" dirty="0" smtClean="0"/>
              <a:t>.</a:t>
            </a:r>
            <a:r>
              <a:rPr lang="sk-SK" i="1" dirty="0" smtClean="0"/>
              <a:t>1</a:t>
            </a:r>
            <a:r>
              <a:rPr lang="en-US" i="1" dirty="0" smtClean="0"/>
              <a:t>)</a:t>
            </a:r>
            <a:endParaRPr lang="en-US" dirty="0"/>
          </a:p>
        </p:txBody>
      </p:sp>
      <p:sp>
        <p:nvSpPr>
          <p:cNvPr id="6" name="Nadpis 5">
            <a:extLst>
              <a:ext uri="{FF2B5EF4-FFF2-40B4-BE49-F238E27FC236}">
                <a16:creationId xmlns:a16="http://schemas.microsoft.com/office/drawing/2014/main" id="{62BB46AC-9F0E-4B09-AD6B-3ED1E5715F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11 – </a:t>
            </a:r>
            <a:r>
              <a:rPr lang="sk-SK" dirty="0"/>
              <a:t>Spojová vrstva: Na čo slúžia MAC adresy</a:t>
            </a:r>
            <a:r>
              <a:rPr lang="en-US" dirty="0"/>
              <a:t>.</a:t>
            </a:r>
          </a:p>
        </p:txBody>
      </p:sp>
      <p:sp>
        <p:nvSpPr>
          <p:cNvPr id="12" name="Obdĺžnik 11">
            <a:extLst>
              <a:ext uri="{FF2B5EF4-FFF2-40B4-BE49-F238E27FC236}">
                <a16:creationId xmlns:a16="http://schemas.microsoft.com/office/drawing/2014/main" id="{4FAF4FF2-322E-44BF-AACD-B6882183D3FE}"/>
              </a:ext>
            </a:extLst>
          </p:cNvPr>
          <p:cNvSpPr/>
          <p:nvPr/>
        </p:nvSpPr>
        <p:spPr>
          <a:xfrm>
            <a:off x="-1" y="0"/>
            <a:ext cx="209551" cy="6858000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88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4"/>
          </p:nvPr>
        </p:nvSpPr>
        <p:spPr>
          <a:xfrm>
            <a:off x="838200" y="4857961"/>
            <a:ext cx="10515600" cy="1790490"/>
          </a:xfrm>
        </p:spPr>
        <p:txBody>
          <a:bodyPr>
            <a:normAutofit/>
          </a:bodyPr>
          <a:lstStyle/>
          <a:p>
            <a:pPr lvl="1"/>
            <a:endParaRPr lang="sk-SK" dirty="0" smtClean="0">
              <a:sym typeface="Wingdings" panose="05000000000000000000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565" y="5173994"/>
            <a:ext cx="9786883" cy="14351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2FAD6-6411-42DC-8BC5-F549E347F0CA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sk-SK" dirty="0" smtClean="0"/>
              <a:t>Štruktúra ethernetového rámca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sk-SK" dirty="0"/>
              <a:t>Spojová vrstva: Na čo slúžia MAC adresy</a:t>
            </a:r>
            <a:r>
              <a:rPr lang="en-US" dirty="0"/>
              <a:t>.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7931651" y="1259173"/>
            <a:ext cx="4115227" cy="3574400"/>
          </a:xfrm>
          <a:prstGeom prst="wedgeRoundRectCallout">
            <a:avLst>
              <a:gd name="adj1" fmla="val -2278"/>
              <a:gd name="adj2" fmla="val 61973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72000" rIns="180000" bIns="7200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FCS slúži </a:t>
            </a:r>
            <a:r>
              <a:rPr lang="sk-SK" sz="2000" dirty="0">
                <a:solidFill>
                  <a:schemeClr val="tx1"/>
                </a:solidFill>
                <a:sym typeface="Wingdings" panose="05000000000000000000" pitchFamily="2" charset="2"/>
              </a:rPr>
              <a:t>na odhalenie prípadných chýb spôsobených </a:t>
            </a:r>
            <a:r>
              <a:rPr lang="sk-SK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prenosom</a:t>
            </a:r>
            <a:r>
              <a:rPr lang="en-US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  <a:endParaRPr lang="sk-SK" sz="20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2000" dirty="0">
                <a:solidFill>
                  <a:schemeClr val="tx1"/>
                </a:solidFill>
                <a:sym typeface="Wingdings" panose="05000000000000000000" pitchFamily="2" charset="2"/>
              </a:rPr>
              <a:t>Rámce s nesprávnou hodnotou FCS sú okamžite zahodené.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2000" dirty="0">
                <a:solidFill>
                  <a:schemeClr val="tx1"/>
                </a:solidFill>
                <a:sym typeface="Wingdings" panose="05000000000000000000" pitchFamily="2" charset="2"/>
              </a:rPr>
              <a:t>Výpočet kontrolného súčtu vykonáva priamo sieťové rozhranie  toto pole sa v sieťových analyzátoroch ako </a:t>
            </a:r>
            <a:r>
              <a:rPr lang="sk-SK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napr</a:t>
            </a:r>
            <a:r>
              <a:rPr lang="en-US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. </a:t>
            </a:r>
            <a:r>
              <a:rPr lang="sk-SK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Wireshark </a:t>
            </a:r>
            <a:r>
              <a:rPr lang="sk-SK" sz="2000" dirty="0">
                <a:solidFill>
                  <a:schemeClr val="tx1"/>
                </a:solidFill>
                <a:sym typeface="Wingdings" panose="05000000000000000000" pitchFamily="2" charset="2"/>
              </a:rPr>
              <a:t>nezobrazuje. 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145121" y="2493736"/>
            <a:ext cx="3125617" cy="1640783"/>
          </a:xfrm>
          <a:prstGeom prst="wedgeRoundRectCallout">
            <a:avLst>
              <a:gd name="adj1" fmla="val 9497"/>
              <a:gd name="adj2" fmla="val 125963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k-SK" sz="2000" dirty="0" smtClean="0">
                <a:solidFill>
                  <a:schemeClr val="tx1"/>
                </a:solidFill>
              </a:rPr>
              <a:t>Slúži na synchronizáciu </a:t>
            </a:r>
            <a:r>
              <a:rPr lang="sk-SK" sz="2000" dirty="0">
                <a:solidFill>
                  <a:schemeClr val="tx1"/>
                </a:solidFill>
              </a:rPr>
              <a:t>komunikujúcich sieťových </a:t>
            </a:r>
            <a:r>
              <a:rPr lang="sk-SK" sz="2000" dirty="0" smtClean="0">
                <a:solidFill>
                  <a:schemeClr val="tx1"/>
                </a:solidFill>
              </a:rPr>
              <a:t>rozhraní</a:t>
            </a:r>
            <a:r>
              <a:rPr lang="sk-SK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k-SK" sz="2000" b="1" dirty="0" smtClean="0">
                <a:solidFill>
                  <a:srgbClr val="FF0000"/>
                </a:solidFill>
              </a:rPr>
              <a:t>Nezapočítava</a:t>
            </a:r>
            <a:r>
              <a:rPr lang="sk-SK" sz="2000" dirty="0" smtClean="0">
                <a:solidFill>
                  <a:schemeClr val="tx1"/>
                </a:solidFill>
              </a:rPr>
              <a:t> sa do ceľkovej dĺžky rámca.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502738" y="1121790"/>
            <a:ext cx="3130177" cy="2879831"/>
          </a:xfrm>
          <a:prstGeom prst="wedgeRoundRectCallout">
            <a:avLst>
              <a:gd name="adj1" fmla="val 149924"/>
              <a:gd name="adj2" fmla="val 93597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2000" dirty="0">
                <a:solidFill>
                  <a:schemeClr val="tx1"/>
                </a:solidFill>
                <a:sym typeface="Wingdings" panose="05000000000000000000" pitchFamily="2" charset="2"/>
              </a:rPr>
              <a:t>Ak je hodnota </a:t>
            </a:r>
            <a:r>
              <a:rPr lang="sk-SK" sz="2000" b="1" dirty="0">
                <a:solidFill>
                  <a:schemeClr val="tx1"/>
                </a:solidFill>
                <a:sym typeface="Wingdings" panose="05000000000000000000" pitchFamily="2" charset="2"/>
              </a:rPr>
              <a:t>väčšia než 1536</a:t>
            </a:r>
            <a:r>
              <a:rPr lang="sk-SK" sz="2000" dirty="0">
                <a:solidFill>
                  <a:schemeClr val="tx1"/>
                </a:solidFill>
                <a:sym typeface="Wingdings" panose="05000000000000000000" pitchFamily="2" charset="2"/>
              </a:rPr>
              <a:t>, reprezentuje typ L3 protokolu, ktorého paket sa nachádza v tele rámca.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2000" dirty="0">
                <a:solidFill>
                  <a:schemeClr val="tx1"/>
                </a:solidFill>
                <a:sym typeface="Wingdings" panose="05000000000000000000" pitchFamily="2" charset="2"/>
              </a:rPr>
              <a:t>Ak je hodnota </a:t>
            </a:r>
            <a:r>
              <a:rPr lang="sk-SK" sz="2000" b="1" dirty="0">
                <a:solidFill>
                  <a:schemeClr val="tx1"/>
                </a:solidFill>
                <a:sym typeface="Wingdings" panose="05000000000000000000" pitchFamily="2" charset="2"/>
              </a:rPr>
              <a:t>menšia než 1500</a:t>
            </a:r>
            <a:r>
              <a:rPr lang="sk-SK" sz="2000" dirty="0">
                <a:solidFill>
                  <a:schemeClr val="tx1"/>
                </a:solidFill>
                <a:sym typeface="Wingdings" panose="05000000000000000000" pitchFamily="2" charset="2"/>
              </a:rPr>
              <a:t>, reprezentuje dĺžku paketu v tele rámca</a:t>
            </a:r>
            <a:r>
              <a:rPr lang="sk-SK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  <a:endParaRPr lang="sk-SK" sz="200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145122" y="4055871"/>
            <a:ext cx="4255428" cy="1030446"/>
          </a:xfrm>
          <a:prstGeom prst="wedgeRoundRectCallout">
            <a:avLst>
              <a:gd name="adj1" fmla="val 48062"/>
              <a:gd name="adj2" fmla="val 69372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sk-SK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algn="ctr"/>
            <a:r>
              <a:rPr lang="sk-SK" sz="2000" dirty="0">
                <a:solidFill>
                  <a:schemeClr val="tx1"/>
                </a:solidFill>
                <a:sym typeface="Wingdings" panose="05000000000000000000" pitchFamily="2" charset="2"/>
              </a:rPr>
              <a:t>I</a:t>
            </a:r>
            <a:r>
              <a:rPr lang="sk-SK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dentifikátor </a:t>
            </a:r>
            <a:r>
              <a:rPr lang="sk-SK" sz="2000" dirty="0">
                <a:solidFill>
                  <a:schemeClr val="tx1"/>
                </a:solidFill>
                <a:sym typeface="Wingdings" panose="05000000000000000000" pitchFamily="2" charset="2"/>
              </a:rPr>
              <a:t>odosielateľa a </a:t>
            </a:r>
            <a:r>
              <a:rPr lang="sk-SK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adresáta</a:t>
            </a:r>
            <a:r>
              <a:rPr lang="en-US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sk-SK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(príjemcu) </a:t>
            </a:r>
            <a:r>
              <a:rPr lang="sk-SK" sz="2000" dirty="0">
                <a:solidFill>
                  <a:schemeClr val="tx1"/>
                </a:solidFill>
                <a:sym typeface="Wingdings" panose="05000000000000000000" pitchFamily="2" charset="2"/>
              </a:rPr>
              <a:t>správy. </a:t>
            </a:r>
            <a:endParaRPr lang="sk-SK" sz="20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algn="ctr"/>
            <a:endParaRPr lang="sk-SK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4177585" y="1055803"/>
            <a:ext cx="3674943" cy="3922056"/>
          </a:xfrm>
          <a:prstGeom prst="wedgeRoundRectCallout">
            <a:avLst>
              <a:gd name="adj1" fmla="val 50936"/>
              <a:gd name="adj2" fmla="val 58825"/>
              <a:gd name="adj3" fmla="val 16667"/>
            </a:avLst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2000" dirty="0">
                <a:solidFill>
                  <a:schemeClr val="tx1"/>
                </a:solidFill>
                <a:sym typeface="Wingdings" panose="05000000000000000000" pitchFamily="2" charset="2"/>
              </a:rPr>
              <a:t>Obsahuje paket vyššej vrstvy OSI/ISO modelu (L3).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2000" dirty="0">
                <a:solidFill>
                  <a:schemeClr val="tx1"/>
                </a:solidFill>
                <a:sym typeface="Wingdings" panose="05000000000000000000" pitchFamily="2" charset="2"/>
              </a:rPr>
              <a:t>Ak je veľkosť paketu menšia než dolná hranica (46B), paket je </a:t>
            </a:r>
            <a:r>
              <a:rPr lang="sk-SK" sz="2000" b="1" dirty="0">
                <a:solidFill>
                  <a:schemeClr val="tx1"/>
                </a:solidFill>
                <a:sym typeface="Wingdings" panose="05000000000000000000" pitchFamily="2" charset="2"/>
              </a:rPr>
              <a:t>umelo doplnený</a:t>
            </a:r>
            <a:r>
              <a:rPr lang="sk-SK" sz="2000" dirty="0">
                <a:solidFill>
                  <a:schemeClr val="tx1"/>
                </a:solidFill>
                <a:sym typeface="Wingdings" panose="05000000000000000000" pitchFamily="2" charset="2"/>
              </a:rPr>
              <a:t> na túto minimálnu požadovanú </a:t>
            </a:r>
            <a:r>
              <a:rPr lang="sk-SK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veľkosť.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20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Jumbo</a:t>
            </a:r>
            <a:r>
              <a:rPr lang="sk-SK" sz="2000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sk-SK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– rámec, ktorého telo prevyšuje 1500B.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20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Fragment</a:t>
            </a:r>
            <a:r>
              <a:rPr lang="sk-SK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 – rámec, ktorého telo je menšie ako 46B.</a:t>
            </a:r>
            <a:endParaRPr lang="sk-SK" sz="2000" b="1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3224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11" grpId="0" animBg="1"/>
      <p:bldP spid="12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712" y="402828"/>
            <a:ext cx="6225553" cy="6455172"/>
          </a:xfrm>
          <a:prstGeom prst="rect">
            <a:avLst/>
          </a:prstGeom>
        </p:spPr>
      </p:pic>
      <p:sp>
        <p:nvSpPr>
          <p:cNvPr id="7" name="Flowchart: Manual Input 4">
            <a:extLst>
              <a:ext uri="{FF2B5EF4-FFF2-40B4-BE49-F238E27FC236}">
                <a16:creationId xmlns:a16="http://schemas.microsoft.com/office/drawing/2014/main" id="{58352F0D-74D6-47F9-8DCF-193F652D58C5}"/>
              </a:ext>
            </a:extLst>
          </p:cNvPr>
          <p:cNvSpPr>
            <a:spLocks noChangeAspect="1"/>
          </p:cNvSpPr>
          <p:nvPr/>
        </p:nvSpPr>
        <p:spPr>
          <a:xfrm rot="5400000">
            <a:off x="2856679" y="773879"/>
            <a:ext cx="6455169" cy="5713071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4808 h 12808"/>
              <a:gd name="connsiteX1" fmla="*/ 10000 w 10000"/>
              <a:gd name="connsiteY1" fmla="*/ 0 h 12808"/>
              <a:gd name="connsiteX2" fmla="*/ 10000 w 10000"/>
              <a:gd name="connsiteY2" fmla="*/ 12808 h 12808"/>
              <a:gd name="connsiteX3" fmla="*/ 0 w 10000"/>
              <a:gd name="connsiteY3" fmla="*/ 12808 h 12808"/>
              <a:gd name="connsiteX4" fmla="*/ 0 w 10000"/>
              <a:gd name="connsiteY4" fmla="*/ 4808 h 12808"/>
              <a:gd name="connsiteX0" fmla="*/ 0 w 10000"/>
              <a:gd name="connsiteY0" fmla="*/ 4768 h 12808"/>
              <a:gd name="connsiteX1" fmla="*/ 10000 w 10000"/>
              <a:gd name="connsiteY1" fmla="*/ 0 h 12808"/>
              <a:gd name="connsiteX2" fmla="*/ 10000 w 10000"/>
              <a:gd name="connsiteY2" fmla="*/ 12808 h 12808"/>
              <a:gd name="connsiteX3" fmla="*/ 0 w 10000"/>
              <a:gd name="connsiteY3" fmla="*/ 12808 h 12808"/>
              <a:gd name="connsiteX4" fmla="*/ 0 w 10000"/>
              <a:gd name="connsiteY4" fmla="*/ 4768 h 12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2808">
                <a:moveTo>
                  <a:pt x="0" y="4768"/>
                </a:moveTo>
                <a:lnTo>
                  <a:pt x="10000" y="0"/>
                </a:lnTo>
                <a:lnTo>
                  <a:pt x="10000" y="12808"/>
                </a:lnTo>
                <a:lnTo>
                  <a:pt x="0" y="12808"/>
                </a:lnTo>
                <a:lnTo>
                  <a:pt x="0" y="4768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Manual Input 4">
            <a:extLst>
              <a:ext uri="{FF2B5EF4-FFF2-40B4-BE49-F238E27FC236}">
                <a16:creationId xmlns:a16="http://schemas.microsoft.com/office/drawing/2014/main" id="{8A9CBCDE-EA24-4F6E-BB70-51A14738F07D}"/>
              </a:ext>
            </a:extLst>
          </p:cNvPr>
          <p:cNvSpPr>
            <a:spLocks noChangeAspect="1"/>
          </p:cNvSpPr>
          <p:nvPr/>
        </p:nvSpPr>
        <p:spPr>
          <a:xfrm rot="5400000">
            <a:off x="1207619" y="97274"/>
            <a:ext cx="6455169" cy="706628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4808 h 12808"/>
              <a:gd name="connsiteX1" fmla="*/ 10000 w 10000"/>
              <a:gd name="connsiteY1" fmla="*/ 0 h 12808"/>
              <a:gd name="connsiteX2" fmla="*/ 10000 w 10000"/>
              <a:gd name="connsiteY2" fmla="*/ 12808 h 12808"/>
              <a:gd name="connsiteX3" fmla="*/ 0 w 10000"/>
              <a:gd name="connsiteY3" fmla="*/ 12808 h 12808"/>
              <a:gd name="connsiteX4" fmla="*/ 0 w 10000"/>
              <a:gd name="connsiteY4" fmla="*/ 4808 h 12808"/>
              <a:gd name="connsiteX0" fmla="*/ 0 w 10000"/>
              <a:gd name="connsiteY0" fmla="*/ 4768 h 12808"/>
              <a:gd name="connsiteX1" fmla="*/ 10000 w 10000"/>
              <a:gd name="connsiteY1" fmla="*/ 0 h 12808"/>
              <a:gd name="connsiteX2" fmla="*/ 10000 w 10000"/>
              <a:gd name="connsiteY2" fmla="*/ 12808 h 12808"/>
              <a:gd name="connsiteX3" fmla="*/ 0 w 10000"/>
              <a:gd name="connsiteY3" fmla="*/ 12808 h 12808"/>
              <a:gd name="connsiteX4" fmla="*/ 0 w 10000"/>
              <a:gd name="connsiteY4" fmla="*/ 4768 h 12808"/>
              <a:gd name="connsiteX0" fmla="*/ 0 w 10000"/>
              <a:gd name="connsiteY0" fmla="*/ 4768 h 14514"/>
              <a:gd name="connsiteX1" fmla="*/ 10000 w 10000"/>
              <a:gd name="connsiteY1" fmla="*/ 0 h 14514"/>
              <a:gd name="connsiteX2" fmla="*/ 10000 w 10000"/>
              <a:gd name="connsiteY2" fmla="*/ 12808 h 14514"/>
              <a:gd name="connsiteX3" fmla="*/ 38 w 10000"/>
              <a:gd name="connsiteY3" fmla="*/ 14514 h 14514"/>
              <a:gd name="connsiteX4" fmla="*/ 0 w 10000"/>
              <a:gd name="connsiteY4" fmla="*/ 4768 h 14514"/>
              <a:gd name="connsiteX0" fmla="*/ 0 w 10000"/>
              <a:gd name="connsiteY0" fmla="*/ 4768 h 14514"/>
              <a:gd name="connsiteX1" fmla="*/ 10000 w 10000"/>
              <a:gd name="connsiteY1" fmla="*/ 0 h 14514"/>
              <a:gd name="connsiteX2" fmla="*/ 9987 w 10000"/>
              <a:gd name="connsiteY2" fmla="*/ 14474 h 14514"/>
              <a:gd name="connsiteX3" fmla="*/ 38 w 10000"/>
              <a:gd name="connsiteY3" fmla="*/ 14514 h 14514"/>
              <a:gd name="connsiteX4" fmla="*/ 0 w 10000"/>
              <a:gd name="connsiteY4" fmla="*/ 4768 h 14514"/>
              <a:gd name="connsiteX0" fmla="*/ 0 w 10000"/>
              <a:gd name="connsiteY0" fmla="*/ 4768 h 14488"/>
              <a:gd name="connsiteX1" fmla="*/ 10000 w 10000"/>
              <a:gd name="connsiteY1" fmla="*/ 0 h 14488"/>
              <a:gd name="connsiteX2" fmla="*/ 9987 w 10000"/>
              <a:gd name="connsiteY2" fmla="*/ 14474 h 14488"/>
              <a:gd name="connsiteX3" fmla="*/ 64 w 10000"/>
              <a:gd name="connsiteY3" fmla="*/ 14488 h 14488"/>
              <a:gd name="connsiteX4" fmla="*/ 0 w 10000"/>
              <a:gd name="connsiteY4" fmla="*/ 4768 h 14488"/>
              <a:gd name="connsiteX0" fmla="*/ 0 w 10000"/>
              <a:gd name="connsiteY0" fmla="*/ 4768 h 14488"/>
              <a:gd name="connsiteX1" fmla="*/ 10000 w 10000"/>
              <a:gd name="connsiteY1" fmla="*/ 0 h 14488"/>
              <a:gd name="connsiteX2" fmla="*/ 9987 w 10000"/>
              <a:gd name="connsiteY2" fmla="*/ 14487 h 14488"/>
              <a:gd name="connsiteX3" fmla="*/ 64 w 10000"/>
              <a:gd name="connsiteY3" fmla="*/ 14488 h 14488"/>
              <a:gd name="connsiteX4" fmla="*/ 0 w 10000"/>
              <a:gd name="connsiteY4" fmla="*/ 4768 h 14488"/>
              <a:gd name="connsiteX0" fmla="*/ 0 w 10000"/>
              <a:gd name="connsiteY0" fmla="*/ 4768 h 14488"/>
              <a:gd name="connsiteX1" fmla="*/ 10000 w 10000"/>
              <a:gd name="connsiteY1" fmla="*/ 0 h 14488"/>
              <a:gd name="connsiteX2" fmla="*/ 9987 w 10000"/>
              <a:gd name="connsiteY2" fmla="*/ 14487 h 14488"/>
              <a:gd name="connsiteX3" fmla="*/ 51 w 10000"/>
              <a:gd name="connsiteY3" fmla="*/ 14488 h 14488"/>
              <a:gd name="connsiteX4" fmla="*/ 0 w 10000"/>
              <a:gd name="connsiteY4" fmla="*/ 4768 h 14488"/>
              <a:gd name="connsiteX0" fmla="*/ 0 w 10000"/>
              <a:gd name="connsiteY0" fmla="*/ 4768 h 14488"/>
              <a:gd name="connsiteX1" fmla="*/ 10000 w 10000"/>
              <a:gd name="connsiteY1" fmla="*/ 0 h 14488"/>
              <a:gd name="connsiteX2" fmla="*/ 9987 w 10000"/>
              <a:gd name="connsiteY2" fmla="*/ 14487 h 14488"/>
              <a:gd name="connsiteX3" fmla="*/ 38 w 10000"/>
              <a:gd name="connsiteY3" fmla="*/ 14488 h 14488"/>
              <a:gd name="connsiteX4" fmla="*/ 0 w 10000"/>
              <a:gd name="connsiteY4" fmla="*/ 4768 h 14488"/>
              <a:gd name="connsiteX0" fmla="*/ 0 w 10000"/>
              <a:gd name="connsiteY0" fmla="*/ 4768 h 14488"/>
              <a:gd name="connsiteX1" fmla="*/ 10000 w 10000"/>
              <a:gd name="connsiteY1" fmla="*/ 0 h 14488"/>
              <a:gd name="connsiteX2" fmla="*/ 9987 w 10000"/>
              <a:gd name="connsiteY2" fmla="*/ 14487 h 14488"/>
              <a:gd name="connsiteX3" fmla="*/ 12 w 10000"/>
              <a:gd name="connsiteY3" fmla="*/ 14488 h 14488"/>
              <a:gd name="connsiteX4" fmla="*/ 0 w 10000"/>
              <a:gd name="connsiteY4" fmla="*/ 4768 h 14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4488">
                <a:moveTo>
                  <a:pt x="0" y="4768"/>
                </a:moveTo>
                <a:lnTo>
                  <a:pt x="10000" y="0"/>
                </a:lnTo>
                <a:cubicBezTo>
                  <a:pt x="9996" y="4825"/>
                  <a:pt x="9991" y="9662"/>
                  <a:pt x="9987" y="14487"/>
                </a:cubicBezTo>
                <a:lnTo>
                  <a:pt x="12" y="14488"/>
                </a:lnTo>
                <a:cubicBezTo>
                  <a:pt x="-1" y="11239"/>
                  <a:pt x="13" y="8017"/>
                  <a:pt x="0" y="47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B1358-DFF4-4D5D-BF19-911E5E25F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308" y="1700873"/>
            <a:ext cx="7494036" cy="4895849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sk-SK" sz="2400" b="1" dirty="0" smtClean="0"/>
              <a:t>MAC adresa </a:t>
            </a:r>
            <a:r>
              <a:rPr lang="sk-SK" sz="2400" dirty="0"/>
              <a:t>-</a:t>
            </a:r>
            <a:r>
              <a:rPr lang="sk-SK" sz="2400" b="1" dirty="0" smtClean="0"/>
              <a:t> BIA</a:t>
            </a:r>
            <a:r>
              <a:rPr lang="sk-SK" sz="2400" dirty="0" smtClean="0"/>
              <a:t> (Burned-in Address)</a:t>
            </a:r>
          </a:p>
          <a:p>
            <a:pPr lvl="1">
              <a:lnSpc>
                <a:spcPct val="80000"/>
              </a:lnSpc>
            </a:pPr>
            <a:r>
              <a:rPr lang="sk-SK" sz="2000" dirty="0" smtClean="0"/>
              <a:t>natrvalo vypálená do </a:t>
            </a:r>
            <a:r>
              <a:rPr lang="sk-SK" sz="2000" b="1" dirty="0" smtClean="0"/>
              <a:t>ROM</a:t>
            </a:r>
            <a:r>
              <a:rPr lang="sk-SK" sz="2000" dirty="0" smtClean="0"/>
              <a:t> sieťového rozhrania,</a:t>
            </a:r>
          </a:p>
          <a:p>
            <a:pPr lvl="1">
              <a:lnSpc>
                <a:spcPct val="80000"/>
              </a:lnSpc>
            </a:pPr>
            <a:r>
              <a:rPr lang="sk-SK" sz="2000" dirty="0" smtClean="0"/>
              <a:t>reprezentovaná ako </a:t>
            </a:r>
            <a:r>
              <a:rPr lang="sk-SK" sz="2000" b="1" dirty="0" smtClean="0"/>
              <a:t>6-bajtové</a:t>
            </a:r>
            <a:r>
              <a:rPr lang="sk-SK" sz="2000" dirty="0" smtClean="0"/>
              <a:t> číslo,</a:t>
            </a:r>
          </a:p>
          <a:p>
            <a:pPr lvl="1">
              <a:lnSpc>
                <a:spcPct val="80000"/>
              </a:lnSpc>
            </a:pPr>
            <a:r>
              <a:rPr lang="sk-SK" sz="2000" dirty="0" smtClean="0"/>
              <a:t>zapísaná v </a:t>
            </a:r>
            <a:r>
              <a:rPr lang="sk-SK" sz="2000" b="1" dirty="0" smtClean="0"/>
              <a:t>16-kovej</a:t>
            </a:r>
            <a:r>
              <a:rPr lang="sk-SK" sz="2000" dirty="0" smtClean="0"/>
              <a:t> (hexadecimálnej) sústave.</a:t>
            </a:r>
          </a:p>
          <a:p>
            <a:pPr>
              <a:lnSpc>
                <a:spcPct val="80000"/>
              </a:lnSpc>
            </a:pPr>
            <a:endParaRPr lang="sk-SK" dirty="0"/>
          </a:p>
          <a:p>
            <a:pPr>
              <a:lnSpc>
                <a:spcPct val="80000"/>
              </a:lnSpc>
            </a:pPr>
            <a:endParaRPr lang="sk-SK" dirty="0" smtClean="0"/>
          </a:p>
          <a:p>
            <a:pPr>
              <a:lnSpc>
                <a:spcPct val="80000"/>
              </a:lnSpc>
            </a:pPr>
            <a:endParaRPr lang="sk-SK" dirty="0" smtClean="0"/>
          </a:p>
          <a:p>
            <a:pPr>
              <a:lnSpc>
                <a:spcPct val="80000"/>
              </a:lnSpc>
            </a:pPr>
            <a:r>
              <a:rPr lang="sk-SK" sz="2400" dirty="0" smtClean="0"/>
              <a:t>V praxi používame rôzne formy zápisu MAC adresy </a:t>
            </a:r>
            <a:br>
              <a:rPr lang="sk-SK" sz="2400" dirty="0" smtClean="0"/>
            </a:br>
            <a:r>
              <a:rPr lang="sk-SK" sz="2400" dirty="0" smtClean="0"/>
              <a:t>podľa operačného systému.</a:t>
            </a:r>
            <a:endParaRPr lang="sk-SK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DD81E-9BEA-451B-97F5-FDAE3D1F4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2FAD6-6411-42DC-8BC5-F549E347F0C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EFEC49ED-0AEC-4978-BF11-E53BD041382E}"/>
              </a:ext>
            </a:extLst>
          </p:cNvPr>
          <p:cNvSpPr/>
          <p:nvPr/>
        </p:nvSpPr>
        <p:spPr>
          <a:xfrm>
            <a:off x="0" y="402833"/>
            <a:ext cx="8741790" cy="933251"/>
          </a:xfrm>
          <a:custGeom>
            <a:avLst/>
            <a:gdLst>
              <a:gd name="connsiteX0" fmla="*/ 0 w 12192000"/>
              <a:gd name="connsiteY0" fmla="*/ 0 h 933251"/>
              <a:gd name="connsiteX1" fmla="*/ 12192000 w 12192000"/>
              <a:gd name="connsiteY1" fmla="*/ 0 h 933251"/>
              <a:gd name="connsiteX2" fmla="*/ 12192000 w 12192000"/>
              <a:gd name="connsiteY2" fmla="*/ 933251 h 933251"/>
              <a:gd name="connsiteX3" fmla="*/ 0 w 12192000"/>
              <a:gd name="connsiteY3" fmla="*/ 933251 h 933251"/>
              <a:gd name="connsiteX4" fmla="*/ 0 w 12192000"/>
              <a:gd name="connsiteY4" fmla="*/ 0 h 933251"/>
              <a:gd name="connsiteX0" fmla="*/ 0 w 12192000"/>
              <a:gd name="connsiteY0" fmla="*/ 0 h 933251"/>
              <a:gd name="connsiteX1" fmla="*/ 12192000 w 12192000"/>
              <a:gd name="connsiteY1" fmla="*/ 0 h 933251"/>
              <a:gd name="connsiteX2" fmla="*/ 8741790 w 12192000"/>
              <a:gd name="connsiteY2" fmla="*/ 933251 h 933251"/>
              <a:gd name="connsiteX3" fmla="*/ 0 w 12192000"/>
              <a:gd name="connsiteY3" fmla="*/ 933251 h 933251"/>
              <a:gd name="connsiteX4" fmla="*/ 0 w 12192000"/>
              <a:gd name="connsiteY4" fmla="*/ 0 h 933251"/>
              <a:gd name="connsiteX0" fmla="*/ 0 w 8741790"/>
              <a:gd name="connsiteY0" fmla="*/ 0 h 933251"/>
              <a:gd name="connsiteX1" fmla="*/ 8374145 w 8741790"/>
              <a:gd name="connsiteY1" fmla="*/ 0 h 933251"/>
              <a:gd name="connsiteX2" fmla="*/ 8741790 w 8741790"/>
              <a:gd name="connsiteY2" fmla="*/ 933251 h 933251"/>
              <a:gd name="connsiteX3" fmla="*/ 0 w 8741790"/>
              <a:gd name="connsiteY3" fmla="*/ 933251 h 933251"/>
              <a:gd name="connsiteX4" fmla="*/ 0 w 8741790"/>
              <a:gd name="connsiteY4" fmla="*/ 0 h 933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1790" h="933251">
                <a:moveTo>
                  <a:pt x="0" y="0"/>
                </a:moveTo>
                <a:lnTo>
                  <a:pt x="8374145" y="0"/>
                </a:lnTo>
                <a:lnTo>
                  <a:pt x="8741790" y="933251"/>
                </a:lnTo>
                <a:lnTo>
                  <a:pt x="0" y="933251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6AE61AF-2F69-41B7-8117-BCFC97AB2252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838200" y="502508"/>
            <a:ext cx="7734300" cy="756665"/>
          </a:xfrm>
        </p:spPr>
        <p:txBody>
          <a:bodyPr/>
          <a:lstStyle/>
          <a:p>
            <a:r>
              <a:rPr lang="sk-SK" dirty="0" smtClean="0"/>
              <a:t>Fyzická adresa (MAC adresa)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95D7E52-1A1F-417D-92DA-F5997CB163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sk-SK" dirty="0"/>
              <a:t>Spojová vrstva: Na čo slúžia MAC adresy</a:t>
            </a:r>
            <a:r>
              <a:rPr lang="en-US" dirty="0"/>
              <a:t>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01" y="3017634"/>
            <a:ext cx="5623347" cy="14469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18" y="5096036"/>
            <a:ext cx="4700395" cy="16931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721" y="1623958"/>
            <a:ext cx="5324996" cy="2669269"/>
          </a:xfrm>
          <a:prstGeom prst="rect">
            <a:avLst/>
          </a:prstGeom>
        </p:spPr>
      </p:pic>
      <p:sp>
        <p:nvSpPr>
          <p:cNvPr id="14" name="Zástupný objekt pre obsah 4">
            <a:extLst>
              <a:ext uri="{FF2B5EF4-FFF2-40B4-BE49-F238E27FC236}">
                <a16:creationId xmlns:a16="http://schemas.microsoft.com/office/drawing/2014/main" id="{E12B8357-26AA-4941-BE19-1CDD595DD868}"/>
              </a:ext>
            </a:extLst>
          </p:cNvPr>
          <p:cNvSpPr txBox="1">
            <a:spLocks/>
          </p:cNvSpPr>
          <p:nvPr/>
        </p:nvSpPr>
        <p:spPr>
          <a:xfrm>
            <a:off x="6024357" y="4906322"/>
            <a:ext cx="5434865" cy="151530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b="1" dirty="0"/>
              <a:t>SW1</a:t>
            </a:r>
            <a:r>
              <a:rPr lang="en-US" sz="1400" b="1" dirty="0" smtClean="0"/>
              <a:t>#</a:t>
            </a:r>
            <a:r>
              <a:rPr lang="sk-SK" sz="1400" b="1" dirty="0" smtClean="0"/>
              <a:t> </a:t>
            </a:r>
            <a:r>
              <a:rPr lang="en-US" sz="1400" b="1" dirty="0" smtClean="0"/>
              <a:t>show </a:t>
            </a:r>
            <a:r>
              <a:rPr lang="en-US" sz="1400" b="1" dirty="0"/>
              <a:t>interfaces fa0/1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b="1" dirty="0"/>
              <a:t>FastEthernet0/1 is down, line protocol is down (disabled</a:t>
            </a:r>
            <a:r>
              <a:rPr lang="en-US" sz="1400" b="1" dirty="0" smtClean="0"/>
              <a:t>)</a:t>
            </a:r>
            <a:r>
              <a:rPr lang="sk-SK" sz="1400" b="1" dirty="0" smtClean="0"/>
              <a:t/>
            </a:r>
            <a:br>
              <a:rPr lang="sk-SK" sz="1400" b="1" dirty="0" smtClean="0"/>
            </a:br>
            <a:r>
              <a:rPr lang="en-US" sz="1400" b="1" dirty="0" smtClean="0"/>
              <a:t>Hardware </a:t>
            </a:r>
            <a:r>
              <a:rPr lang="en-US" sz="1400" b="1" dirty="0"/>
              <a:t>is Lance, address is 0001.c92e.dc01 (</a:t>
            </a:r>
            <a:r>
              <a:rPr lang="en-US" sz="1400" b="1" dirty="0" err="1"/>
              <a:t>bia</a:t>
            </a:r>
            <a:r>
              <a:rPr lang="en-US" sz="1400" b="1" dirty="0"/>
              <a:t> </a:t>
            </a:r>
            <a:r>
              <a:rPr lang="en-US" sz="1400" b="1" dirty="0" smtClean="0"/>
              <a:t>0001.c92e.dc01)</a:t>
            </a:r>
            <a:r>
              <a:rPr lang="sk-SK" sz="1400" b="1" dirty="0" smtClean="0"/>
              <a:t/>
            </a:r>
            <a:br>
              <a:rPr lang="sk-SK" sz="1400" b="1" dirty="0" smtClean="0"/>
            </a:br>
            <a:r>
              <a:rPr lang="en-US" sz="1400" b="1" dirty="0" smtClean="0"/>
              <a:t>BW </a:t>
            </a:r>
            <a:r>
              <a:rPr lang="en-US" sz="1400" b="1" dirty="0"/>
              <a:t>100000 Kbit, DLY 1000 </a:t>
            </a:r>
            <a:r>
              <a:rPr lang="en-US" sz="1400" b="1" dirty="0" err="1"/>
              <a:t>usec</a:t>
            </a:r>
            <a:r>
              <a:rPr lang="en-US" sz="1400" b="1" dirty="0" smtClean="0"/>
              <a:t>,</a:t>
            </a:r>
            <a:endParaRPr lang="sk-SK" sz="1400" b="1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sk-SK" sz="1400" b="1" dirty="0" smtClean="0"/>
              <a:t>  --More--</a:t>
            </a:r>
          </a:p>
        </p:txBody>
      </p:sp>
      <p:sp>
        <p:nvSpPr>
          <p:cNvPr id="16" name="Rectangular Callout 15"/>
          <p:cNvSpPr/>
          <p:nvPr/>
        </p:nvSpPr>
        <p:spPr>
          <a:xfrm>
            <a:off x="9257327" y="1023503"/>
            <a:ext cx="1933235" cy="471340"/>
          </a:xfrm>
          <a:prstGeom prst="wedgeRectCallout">
            <a:avLst>
              <a:gd name="adj1" fmla="val -44726"/>
              <a:gd name="adj2" fmla="val 1385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2400" b="1" dirty="0" smtClean="0">
                <a:solidFill>
                  <a:schemeClr val="tx1"/>
                </a:solidFill>
              </a:rPr>
              <a:t>Windows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Rectangular Callout 16"/>
          <p:cNvSpPr/>
          <p:nvPr/>
        </p:nvSpPr>
        <p:spPr>
          <a:xfrm>
            <a:off x="8735791" y="4373544"/>
            <a:ext cx="1933235" cy="471340"/>
          </a:xfrm>
          <a:prstGeom prst="wedgeRectCallout">
            <a:avLst>
              <a:gd name="adj1" fmla="val -35949"/>
              <a:gd name="adj2" fmla="val 1065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2400" b="1" dirty="0" smtClean="0">
                <a:solidFill>
                  <a:schemeClr val="tx1"/>
                </a:solidFill>
              </a:rPr>
              <a:t>Cisco IOS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8" name="Rectangular Callout 17"/>
          <p:cNvSpPr/>
          <p:nvPr/>
        </p:nvSpPr>
        <p:spPr>
          <a:xfrm>
            <a:off x="4745587" y="6317859"/>
            <a:ext cx="1933235" cy="471340"/>
          </a:xfrm>
          <a:prstGeom prst="wedgeRectCallout">
            <a:avLst>
              <a:gd name="adj1" fmla="val -54478"/>
              <a:gd name="adj2" fmla="val -1095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2400" b="1" dirty="0" smtClean="0">
                <a:solidFill>
                  <a:schemeClr val="tx1"/>
                </a:solidFill>
              </a:rPr>
              <a:t>Linux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730500" y="5335571"/>
            <a:ext cx="1117600" cy="20739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1310031" y="5250730"/>
            <a:ext cx="762622" cy="15629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7649384" y="1850119"/>
            <a:ext cx="893585" cy="19812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9188450" y="3225800"/>
            <a:ext cx="1162050" cy="16827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6534150" y="4953000"/>
            <a:ext cx="1708150" cy="23574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8262938" y="5514352"/>
            <a:ext cx="1231106" cy="20541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9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k-SK" dirty="0" smtClean="0">
                <a:sym typeface="Wingdings" panose="05000000000000000000" pitchFamily="2" charset="2"/>
              </a:rPr>
              <a:t>Poznáme rôzne typy MAC adries, ktoré slúžia pre komunikáciu typu </a:t>
            </a:r>
            <a:r>
              <a:rPr lang="sk-SK" b="1" dirty="0" smtClean="0">
                <a:sym typeface="Wingdings" panose="05000000000000000000" pitchFamily="2" charset="2"/>
              </a:rPr>
              <a:t>unicast</a:t>
            </a:r>
            <a:r>
              <a:rPr lang="sk-SK" dirty="0" smtClean="0">
                <a:sym typeface="Wingdings" panose="05000000000000000000" pitchFamily="2" charset="2"/>
              </a:rPr>
              <a:t>, </a:t>
            </a:r>
            <a:r>
              <a:rPr lang="sk-SK" b="1" dirty="0" smtClean="0">
                <a:sym typeface="Wingdings" panose="05000000000000000000" pitchFamily="2" charset="2"/>
              </a:rPr>
              <a:t>multicast</a:t>
            </a:r>
            <a:r>
              <a:rPr lang="sk-SK" dirty="0" smtClean="0">
                <a:sym typeface="Wingdings" panose="05000000000000000000" pitchFamily="2" charset="2"/>
              </a:rPr>
              <a:t> a </a:t>
            </a:r>
            <a:r>
              <a:rPr lang="sk-SK" b="1" dirty="0" smtClean="0">
                <a:sym typeface="Wingdings" panose="05000000000000000000" pitchFamily="2" charset="2"/>
              </a:rPr>
              <a:t>broadcast </a:t>
            </a:r>
            <a:r>
              <a:rPr lang="sk-SK" dirty="0" smtClean="0">
                <a:sym typeface="Wingdings" panose="05000000000000000000" pitchFamily="2" charset="2"/>
              </a:rPr>
              <a:t> Viete rozlíšiť tieto typy komunikácie?</a:t>
            </a:r>
          </a:p>
          <a:p>
            <a:r>
              <a:rPr lang="sk-SK" b="1" dirty="0" smtClean="0">
                <a:sym typeface="Wingdings" panose="05000000000000000000" pitchFamily="2" charset="2"/>
              </a:rPr>
              <a:t>Unicast MAC adresa</a:t>
            </a:r>
          </a:p>
          <a:p>
            <a:pPr lvl="1"/>
            <a:r>
              <a:rPr lang="sk-SK" dirty="0" smtClean="0">
                <a:sym typeface="Wingdings" panose="05000000000000000000" pitchFamily="2" charset="2"/>
              </a:rPr>
              <a:t>Identifikuje </a:t>
            </a:r>
            <a:r>
              <a:rPr lang="sk-SK" u="sng" dirty="0" smtClean="0">
                <a:sym typeface="Wingdings" panose="05000000000000000000" pitchFamily="2" charset="2"/>
              </a:rPr>
              <a:t>jedno konkrétne rozhranie</a:t>
            </a:r>
            <a:r>
              <a:rPr lang="sk-SK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sk-SK" dirty="0" smtClean="0">
                <a:sym typeface="Wingdings" panose="05000000000000000000" pitchFamily="2" charset="2"/>
              </a:rPr>
              <a:t>Rámec s cieľovou unicast adresou je spracovaný len rozhraním, ktorém</a:t>
            </a:r>
            <a:r>
              <a:rPr lang="en-US" dirty="0" smtClean="0">
                <a:sym typeface="Wingdings" panose="05000000000000000000" pitchFamily="2" charset="2"/>
              </a:rPr>
              <a:t>u</a:t>
            </a:r>
            <a:r>
              <a:rPr lang="sk-SK" dirty="0" smtClean="0">
                <a:sym typeface="Wingdings" panose="05000000000000000000" pitchFamily="2" charset="2"/>
              </a:rPr>
              <a:t> patrí táto adresa.</a:t>
            </a:r>
          </a:p>
          <a:p>
            <a:pPr lvl="1"/>
            <a:r>
              <a:rPr lang="sk-SK" b="1" u="sng" dirty="0" smtClean="0">
                <a:sym typeface="Wingdings" panose="05000000000000000000" pitchFamily="2" charset="2"/>
              </a:rPr>
              <a:t>Zdrojová adresa rámca je vždy unicast</a:t>
            </a:r>
            <a:r>
              <a:rPr lang="sk-SK" dirty="0" smtClean="0">
                <a:sym typeface="Wingdings" panose="05000000000000000000" pitchFamily="2" charset="2"/>
              </a:rPr>
              <a:t>, lebo je vždy len jeden odosielateľ pre tento rámec.</a:t>
            </a:r>
          </a:p>
          <a:p>
            <a:r>
              <a:rPr lang="sk-SK" b="1" dirty="0" smtClean="0">
                <a:sym typeface="Wingdings" panose="05000000000000000000" pitchFamily="2" charset="2"/>
              </a:rPr>
              <a:t>Multicast MAC adresa (01:00:5E:XX:XX:XX)</a:t>
            </a:r>
          </a:p>
          <a:p>
            <a:pPr lvl="1"/>
            <a:r>
              <a:rPr lang="sk-SK" dirty="0" smtClean="0">
                <a:sym typeface="Wingdings" panose="05000000000000000000" pitchFamily="2" charset="2"/>
              </a:rPr>
              <a:t>Identifikuje </a:t>
            </a:r>
            <a:r>
              <a:rPr lang="sk-SK" u="sng" dirty="0" smtClean="0">
                <a:sym typeface="Wingdings" panose="05000000000000000000" pitchFamily="2" charset="2"/>
              </a:rPr>
              <a:t>konkrétnu skupinu</a:t>
            </a:r>
            <a:r>
              <a:rPr lang="sk-SK" dirty="0" smtClean="0">
                <a:sym typeface="Wingdings" panose="05000000000000000000" pitchFamily="2" charset="2"/>
              </a:rPr>
              <a:t> rozhraní, ktoré spracujú tento rámec.</a:t>
            </a:r>
          </a:p>
          <a:p>
            <a:pPr lvl="1"/>
            <a:r>
              <a:rPr lang="sk-SK" dirty="0" smtClean="0">
                <a:sym typeface="Wingdings" panose="05000000000000000000" pitchFamily="2" charset="2"/>
              </a:rPr>
              <a:t>Je odvodená od IP adresy typu multicast.</a:t>
            </a:r>
          </a:p>
          <a:p>
            <a:pPr marL="228600" lvl="1">
              <a:spcBef>
                <a:spcPts val="1000"/>
              </a:spcBef>
            </a:pPr>
            <a:r>
              <a:rPr lang="sk-SK" sz="2800" b="1" dirty="0" smtClean="0">
                <a:sym typeface="Wingdings" panose="05000000000000000000" pitchFamily="2" charset="2"/>
              </a:rPr>
              <a:t>Broadcast MAC adresa (FF:FF:FF:FF:FF:FF)</a:t>
            </a:r>
          </a:p>
          <a:p>
            <a:pPr marL="685800" lvl="2">
              <a:spcBef>
                <a:spcPts val="1000"/>
              </a:spcBef>
            </a:pPr>
            <a:r>
              <a:rPr lang="sk-SK" sz="2400" dirty="0" smtClean="0">
                <a:sym typeface="Wingdings" panose="05000000000000000000" pitchFamily="2" charset="2"/>
              </a:rPr>
              <a:t>Identifikuje </a:t>
            </a:r>
            <a:r>
              <a:rPr lang="sk-SK" sz="2400" u="sng" dirty="0" smtClean="0">
                <a:sym typeface="Wingdings" panose="05000000000000000000" pitchFamily="2" charset="2"/>
              </a:rPr>
              <a:t>rozhrania všetkých zariadení</a:t>
            </a:r>
            <a:r>
              <a:rPr lang="sk-SK" sz="2400" dirty="0" smtClean="0">
                <a:sym typeface="Wingdings" panose="05000000000000000000" pitchFamily="2" charset="2"/>
              </a:rPr>
              <a:t>, ktoré sa nachádzajú v lokálnej sieti.</a:t>
            </a:r>
          </a:p>
          <a:p>
            <a:pPr marL="685800" lvl="2">
              <a:spcBef>
                <a:spcPts val="1000"/>
              </a:spcBef>
            </a:pPr>
            <a:r>
              <a:rPr lang="sk-SK" sz="2400" dirty="0" smtClean="0">
                <a:sym typeface="Wingdings" panose="05000000000000000000" pitchFamily="2" charset="2"/>
              </a:rPr>
              <a:t>Rámec s cieľovou broadcast adresou je spracovaný každým rozhraním v lokálnej sieti.</a:t>
            </a:r>
          </a:p>
          <a:p>
            <a:pPr marL="685800" lvl="2">
              <a:spcBef>
                <a:spcPts val="1000"/>
              </a:spcBef>
            </a:pPr>
            <a:endParaRPr lang="sk-SK" sz="2400" dirty="0">
              <a:sym typeface="Wingdings" panose="05000000000000000000" pitchFamily="2" charset="2"/>
            </a:endParaRPr>
          </a:p>
          <a:p>
            <a:pPr marL="228600" lvl="1">
              <a:spcBef>
                <a:spcPts val="1000"/>
              </a:spcBef>
            </a:pPr>
            <a:endParaRPr lang="sk-SK" sz="2800" dirty="0">
              <a:sym typeface="Wingdings" panose="05000000000000000000" pitchFamily="2" charset="2"/>
            </a:endParaRPr>
          </a:p>
          <a:p>
            <a:endParaRPr lang="sk-SK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2FAD6-6411-42DC-8BC5-F549E347F0CA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sk-SK" dirty="0" smtClean="0"/>
              <a:t>Typy MAC adries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sk-SK" dirty="0"/>
              <a:t>Spojová vrstva: Na čo slúžia MAC adresy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809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https://upload.wikimedia.org/wikipedia/commons/9/9e/Servers_at_LAAS_%28FDLS_2007%29_0389.jpg">
            <a:extLst>
              <a:ext uri="{FF2B5EF4-FFF2-40B4-BE49-F238E27FC236}">
                <a16:creationId xmlns:a16="http://schemas.microsoft.com/office/drawing/2014/main" id="{0D507ABD-7E8B-43BD-9322-ADC544B0B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" t="9091" r="32039" b="-2"/>
          <a:stretch/>
        </p:blipFill>
        <p:spPr bwMode="auto">
          <a:xfrm>
            <a:off x="5251968" y="402834"/>
            <a:ext cx="6940032" cy="645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owchart: Manual Input 4">
            <a:extLst>
              <a:ext uri="{FF2B5EF4-FFF2-40B4-BE49-F238E27FC236}">
                <a16:creationId xmlns:a16="http://schemas.microsoft.com/office/drawing/2014/main" id="{C835F428-99D4-4D78-B20A-18EF27110760}"/>
              </a:ext>
            </a:extLst>
          </p:cNvPr>
          <p:cNvSpPr>
            <a:spLocks noChangeAspect="1"/>
          </p:cNvSpPr>
          <p:nvPr/>
        </p:nvSpPr>
        <p:spPr>
          <a:xfrm rot="5400000">
            <a:off x="3270782" y="-396002"/>
            <a:ext cx="6455169" cy="805284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4808 h 12808"/>
              <a:gd name="connsiteX1" fmla="*/ 10000 w 10000"/>
              <a:gd name="connsiteY1" fmla="*/ 0 h 12808"/>
              <a:gd name="connsiteX2" fmla="*/ 10000 w 10000"/>
              <a:gd name="connsiteY2" fmla="*/ 12808 h 12808"/>
              <a:gd name="connsiteX3" fmla="*/ 0 w 10000"/>
              <a:gd name="connsiteY3" fmla="*/ 12808 h 12808"/>
              <a:gd name="connsiteX4" fmla="*/ 0 w 10000"/>
              <a:gd name="connsiteY4" fmla="*/ 4808 h 12808"/>
              <a:gd name="connsiteX0" fmla="*/ 0 w 10000"/>
              <a:gd name="connsiteY0" fmla="*/ 4768 h 12808"/>
              <a:gd name="connsiteX1" fmla="*/ 10000 w 10000"/>
              <a:gd name="connsiteY1" fmla="*/ 0 h 12808"/>
              <a:gd name="connsiteX2" fmla="*/ 10000 w 10000"/>
              <a:gd name="connsiteY2" fmla="*/ 12808 h 12808"/>
              <a:gd name="connsiteX3" fmla="*/ 0 w 10000"/>
              <a:gd name="connsiteY3" fmla="*/ 12808 h 12808"/>
              <a:gd name="connsiteX4" fmla="*/ 0 w 10000"/>
              <a:gd name="connsiteY4" fmla="*/ 4768 h 12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2808">
                <a:moveTo>
                  <a:pt x="0" y="4768"/>
                </a:moveTo>
                <a:lnTo>
                  <a:pt x="10000" y="0"/>
                </a:lnTo>
                <a:lnTo>
                  <a:pt x="10000" y="12808"/>
                </a:lnTo>
                <a:lnTo>
                  <a:pt x="0" y="12808"/>
                </a:lnTo>
                <a:lnTo>
                  <a:pt x="0" y="4768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Manual Input 4">
            <a:extLst>
              <a:ext uri="{FF2B5EF4-FFF2-40B4-BE49-F238E27FC236}">
                <a16:creationId xmlns:a16="http://schemas.microsoft.com/office/drawing/2014/main" id="{24A4D860-57CA-41B4-BC59-F3ECDB13B2B0}"/>
              </a:ext>
            </a:extLst>
          </p:cNvPr>
          <p:cNvSpPr>
            <a:spLocks noChangeAspect="1"/>
          </p:cNvSpPr>
          <p:nvPr/>
        </p:nvSpPr>
        <p:spPr>
          <a:xfrm rot="5400000">
            <a:off x="1326972" y="-924140"/>
            <a:ext cx="6455169" cy="910911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4808 h 12808"/>
              <a:gd name="connsiteX1" fmla="*/ 10000 w 10000"/>
              <a:gd name="connsiteY1" fmla="*/ 0 h 12808"/>
              <a:gd name="connsiteX2" fmla="*/ 10000 w 10000"/>
              <a:gd name="connsiteY2" fmla="*/ 12808 h 12808"/>
              <a:gd name="connsiteX3" fmla="*/ 0 w 10000"/>
              <a:gd name="connsiteY3" fmla="*/ 12808 h 12808"/>
              <a:gd name="connsiteX4" fmla="*/ 0 w 10000"/>
              <a:gd name="connsiteY4" fmla="*/ 4808 h 12808"/>
              <a:gd name="connsiteX0" fmla="*/ 0 w 10000"/>
              <a:gd name="connsiteY0" fmla="*/ 4768 h 12808"/>
              <a:gd name="connsiteX1" fmla="*/ 10000 w 10000"/>
              <a:gd name="connsiteY1" fmla="*/ 0 h 12808"/>
              <a:gd name="connsiteX2" fmla="*/ 10000 w 10000"/>
              <a:gd name="connsiteY2" fmla="*/ 12808 h 12808"/>
              <a:gd name="connsiteX3" fmla="*/ 0 w 10000"/>
              <a:gd name="connsiteY3" fmla="*/ 12808 h 12808"/>
              <a:gd name="connsiteX4" fmla="*/ 0 w 10000"/>
              <a:gd name="connsiteY4" fmla="*/ 4768 h 12808"/>
              <a:gd name="connsiteX0" fmla="*/ 0 w 10000"/>
              <a:gd name="connsiteY0" fmla="*/ 4768 h 14514"/>
              <a:gd name="connsiteX1" fmla="*/ 10000 w 10000"/>
              <a:gd name="connsiteY1" fmla="*/ 0 h 14514"/>
              <a:gd name="connsiteX2" fmla="*/ 10000 w 10000"/>
              <a:gd name="connsiteY2" fmla="*/ 12808 h 14514"/>
              <a:gd name="connsiteX3" fmla="*/ 38 w 10000"/>
              <a:gd name="connsiteY3" fmla="*/ 14514 h 14514"/>
              <a:gd name="connsiteX4" fmla="*/ 0 w 10000"/>
              <a:gd name="connsiteY4" fmla="*/ 4768 h 14514"/>
              <a:gd name="connsiteX0" fmla="*/ 0 w 10000"/>
              <a:gd name="connsiteY0" fmla="*/ 4768 h 14514"/>
              <a:gd name="connsiteX1" fmla="*/ 10000 w 10000"/>
              <a:gd name="connsiteY1" fmla="*/ 0 h 14514"/>
              <a:gd name="connsiteX2" fmla="*/ 9987 w 10000"/>
              <a:gd name="connsiteY2" fmla="*/ 14474 h 14514"/>
              <a:gd name="connsiteX3" fmla="*/ 38 w 10000"/>
              <a:gd name="connsiteY3" fmla="*/ 14514 h 14514"/>
              <a:gd name="connsiteX4" fmla="*/ 0 w 10000"/>
              <a:gd name="connsiteY4" fmla="*/ 4768 h 14514"/>
              <a:gd name="connsiteX0" fmla="*/ 0 w 10000"/>
              <a:gd name="connsiteY0" fmla="*/ 4768 h 14488"/>
              <a:gd name="connsiteX1" fmla="*/ 10000 w 10000"/>
              <a:gd name="connsiteY1" fmla="*/ 0 h 14488"/>
              <a:gd name="connsiteX2" fmla="*/ 9987 w 10000"/>
              <a:gd name="connsiteY2" fmla="*/ 14474 h 14488"/>
              <a:gd name="connsiteX3" fmla="*/ 64 w 10000"/>
              <a:gd name="connsiteY3" fmla="*/ 14488 h 14488"/>
              <a:gd name="connsiteX4" fmla="*/ 0 w 10000"/>
              <a:gd name="connsiteY4" fmla="*/ 4768 h 14488"/>
              <a:gd name="connsiteX0" fmla="*/ 0 w 10000"/>
              <a:gd name="connsiteY0" fmla="*/ 4768 h 14488"/>
              <a:gd name="connsiteX1" fmla="*/ 10000 w 10000"/>
              <a:gd name="connsiteY1" fmla="*/ 0 h 14488"/>
              <a:gd name="connsiteX2" fmla="*/ 9987 w 10000"/>
              <a:gd name="connsiteY2" fmla="*/ 14487 h 14488"/>
              <a:gd name="connsiteX3" fmla="*/ 64 w 10000"/>
              <a:gd name="connsiteY3" fmla="*/ 14488 h 14488"/>
              <a:gd name="connsiteX4" fmla="*/ 0 w 10000"/>
              <a:gd name="connsiteY4" fmla="*/ 4768 h 14488"/>
              <a:gd name="connsiteX0" fmla="*/ 0 w 10000"/>
              <a:gd name="connsiteY0" fmla="*/ 4768 h 14488"/>
              <a:gd name="connsiteX1" fmla="*/ 10000 w 10000"/>
              <a:gd name="connsiteY1" fmla="*/ 0 h 14488"/>
              <a:gd name="connsiteX2" fmla="*/ 9987 w 10000"/>
              <a:gd name="connsiteY2" fmla="*/ 14487 h 14488"/>
              <a:gd name="connsiteX3" fmla="*/ 51 w 10000"/>
              <a:gd name="connsiteY3" fmla="*/ 14488 h 14488"/>
              <a:gd name="connsiteX4" fmla="*/ 0 w 10000"/>
              <a:gd name="connsiteY4" fmla="*/ 4768 h 14488"/>
              <a:gd name="connsiteX0" fmla="*/ 0 w 10000"/>
              <a:gd name="connsiteY0" fmla="*/ 4768 h 14488"/>
              <a:gd name="connsiteX1" fmla="*/ 10000 w 10000"/>
              <a:gd name="connsiteY1" fmla="*/ 0 h 14488"/>
              <a:gd name="connsiteX2" fmla="*/ 9987 w 10000"/>
              <a:gd name="connsiteY2" fmla="*/ 14487 h 14488"/>
              <a:gd name="connsiteX3" fmla="*/ 38 w 10000"/>
              <a:gd name="connsiteY3" fmla="*/ 14488 h 14488"/>
              <a:gd name="connsiteX4" fmla="*/ 0 w 10000"/>
              <a:gd name="connsiteY4" fmla="*/ 4768 h 14488"/>
              <a:gd name="connsiteX0" fmla="*/ 0 w 10000"/>
              <a:gd name="connsiteY0" fmla="*/ 4768 h 14488"/>
              <a:gd name="connsiteX1" fmla="*/ 10000 w 10000"/>
              <a:gd name="connsiteY1" fmla="*/ 0 h 14488"/>
              <a:gd name="connsiteX2" fmla="*/ 9987 w 10000"/>
              <a:gd name="connsiteY2" fmla="*/ 14487 h 14488"/>
              <a:gd name="connsiteX3" fmla="*/ 12 w 10000"/>
              <a:gd name="connsiteY3" fmla="*/ 14488 h 14488"/>
              <a:gd name="connsiteX4" fmla="*/ 0 w 10000"/>
              <a:gd name="connsiteY4" fmla="*/ 4768 h 14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4488">
                <a:moveTo>
                  <a:pt x="0" y="4768"/>
                </a:moveTo>
                <a:lnTo>
                  <a:pt x="10000" y="0"/>
                </a:lnTo>
                <a:cubicBezTo>
                  <a:pt x="9996" y="4825"/>
                  <a:pt x="9991" y="9662"/>
                  <a:pt x="9987" y="14487"/>
                </a:cubicBezTo>
                <a:lnTo>
                  <a:pt x="12" y="14488"/>
                </a:lnTo>
                <a:cubicBezTo>
                  <a:pt x="-1" y="11239"/>
                  <a:pt x="13" y="8017"/>
                  <a:pt x="0" y="47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B3EE9B57-326C-4BD0-A84A-A618B6D7B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lnSpc>
                <a:spcPct val="80000"/>
              </a:lnSpc>
              <a:buFont typeface="+mj-lt"/>
              <a:buAutoNum type="arabicPeriod"/>
            </a:pPr>
            <a:r>
              <a:rPr lang="sk-SK" sz="3600" dirty="0" smtClean="0"/>
              <a:t>Spustite príkazový riadok (CMD).</a:t>
            </a:r>
          </a:p>
          <a:p>
            <a:pPr marL="514350" indent="-514350">
              <a:lnSpc>
                <a:spcPct val="80000"/>
              </a:lnSpc>
              <a:buFont typeface="+mj-lt"/>
              <a:buAutoNum type="arabicPeriod"/>
            </a:pPr>
            <a:r>
              <a:rPr lang="sk-SK" sz="3600" dirty="0" smtClean="0"/>
              <a:t>Zadajte </a:t>
            </a:r>
            <a:r>
              <a:rPr lang="sk-SK" sz="3600" dirty="0" smtClean="0"/>
              <a:t>príkaz</a:t>
            </a:r>
            <a:r>
              <a:rPr lang="en-US" sz="3600" dirty="0" smtClean="0"/>
              <a:t>:</a:t>
            </a:r>
            <a:endParaRPr lang="en-US" sz="3600" dirty="0"/>
          </a:p>
          <a:p>
            <a:pPr lvl="1">
              <a:lnSpc>
                <a:spcPct val="80000"/>
              </a:lnSpc>
            </a:pPr>
            <a:r>
              <a:rPr lang="sk-SK" sz="3200" i="1" dirty="0" smtClean="0"/>
              <a:t>„</a:t>
            </a:r>
            <a:r>
              <a:rPr lang="sk-SK" sz="3200" i="1" dirty="0" smtClean="0"/>
              <a:t>ipconfig /</a:t>
            </a:r>
            <a:r>
              <a:rPr lang="sk-SK" sz="3200" i="1" dirty="0" err="1" smtClean="0"/>
              <a:t>all</a:t>
            </a:r>
            <a:r>
              <a:rPr lang="sk-SK" sz="3200" i="1" dirty="0" smtClean="0"/>
              <a:t>“</a:t>
            </a:r>
            <a:r>
              <a:rPr lang="en-US" sz="3200" i="1" dirty="0" smtClean="0"/>
              <a:t> </a:t>
            </a:r>
            <a:r>
              <a:rPr lang="en-US" sz="3200" i="1" dirty="0" smtClean="0"/>
              <a:t>(Windows)</a:t>
            </a:r>
            <a:endParaRPr lang="en-US" sz="3200" b="1" i="1" dirty="0"/>
          </a:p>
          <a:p>
            <a:pPr lvl="1">
              <a:lnSpc>
                <a:spcPct val="80000"/>
              </a:lnSpc>
            </a:pPr>
            <a:r>
              <a:rPr lang="sk-SK" sz="3200" i="1" dirty="0" smtClean="0"/>
              <a:t>„</a:t>
            </a:r>
            <a:r>
              <a:rPr lang="en-US" sz="3200" i="1" dirty="0" err="1" smtClean="0"/>
              <a:t>ifconfig</a:t>
            </a:r>
            <a:r>
              <a:rPr lang="en-US" sz="3200" i="1" dirty="0" smtClean="0"/>
              <a:t> -a</a:t>
            </a:r>
            <a:r>
              <a:rPr lang="sk-SK" sz="3200" i="1" dirty="0" smtClean="0"/>
              <a:t>“</a:t>
            </a:r>
            <a:r>
              <a:rPr lang="en-US" sz="3200" i="1" smtClean="0"/>
              <a:t> (Linux</a:t>
            </a:r>
            <a:r>
              <a:rPr lang="en-US" sz="3200" i="1" dirty="0" smtClean="0"/>
              <a:t>)</a:t>
            </a:r>
            <a:endParaRPr lang="sk-SK" sz="3200" i="1" dirty="0" smtClean="0"/>
          </a:p>
          <a:p>
            <a:pPr marL="514350" indent="-514350">
              <a:lnSpc>
                <a:spcPct val="80000"/>
              </a:lnSpc>
              <a:buFont typeface="+mj-lt"/>
              <a:buAutoNum type="arabicPeriod"/>
            </a:pPr>
            <a:r>
              <a:rPr lang="sk-SK" sz="3600" dirty="0" smtClean="0"/>
              <a:t>Vo výpise </a:t>
            </a:r>
            <a:r>
              <a:rPr lang="sk-SK" sz="3600" u="sng" dirty="0" smtClean="0"/>
              <a:t>vyhľadajte MAC adresu</a:t>
            </a:r>
            <a:r>
              <a:rPr lang="sk-SK" sz="3600" dirty="0" smtClean="0"/>
              <a:t> uvedenú pre sieťové rozhranie, ktorým ste pripojení do internetu.</a:t>
            </a:r>
          </a:p>
          <a:p>
            <a:pPr marL="514350" indent="-514350">
              <a:lnSpc>
                <a:spcPct val="80000"/>
              </a:lnSpc>
              <a:buFont typeface="+mj-lt"/>
              <a:buAutoNum type="arabicPeriod"/>
            </a:pPr>
            <a:r>
              <a:rPr lang="sk-SK" sz="3600" u="sng" dirty="0" smtClean="0"/>
              <a:t>Analyzujte</a:t>
            </a:r>
            <a:r>
              <a:rPr lang="sk-SK" sz="3600" dirty="0" smtClean="0"/>
              <a:t> jej formát a </a:t>
            </a:r>
            <a:r>
              <a:rPr lang="sk-SK" sz="3600" u="sng" dirty="0" smtClean="0"/>
              <a:t>porovnajte</a:t>
            </a:r>
            <a:r>
              <a:rPr lang="sk-SK" sz="3600" dirty="0" smtClean="0"/>
              <a:t> s formátmi uvedenými na predchádzajúcich snímk</a:t>
            </a:r>
            <a:r>
              <a:rPr lang="en-US" sz="3600" dirty="0" smtClean="0"/>
              <a:t>ach</a:t>
            </a:r>
            <a:r>
              <a:rPr lang="sk-SK" sz="3600" dirty="0" smtClean="0"/>
              <a:t>.</a:t>
            </a:r>
          </a:p>
          <a:p>
            <a:pPr marL="514350" indent="-514350">
              <a:lnSpc>
                <a:spcPct val="80000"/>
              </a:lnSpc>
              <a:buFont typeface="+mj-lt"/>
              <a:buAutoNum type="arabicPeriod"/>
            </a:pPr>
            <a:endParaRPr lang="sk-SK" sz="3600" dirty="0"/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1C85B651-D069-4B3D-BD85-E5CAAFB0E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2FAD6-6411-42DC-8BC5-F549E347F0C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D70A41A2-852B-447C-AC39-6EA3A356A322}"/>
              </a:ext>
            </a:extLst>
          </p:cNvPr>
          <p:cNvSpPr/>
          <p:nvPr/>
        </p:nvSpPr>
        <p:spPr>
          <a:xfrm>
            <a:off x="0" y="402833"/>
            <a:ext cx="8741790" cy="933251"/>
          </a:xfrm>
          <a:custGeom>
            <a:avLst/>
            <a:gdLst>
              <a:gd name="connsiteX0" fmla="*/ 0 w 12192000"/>
              <a:gd name="connsiteY0" fmla="*/ 0 h 933251"/>
              <a:gd name="connsiteX1" fmla="*/ 12192000 w 12192000"/>
              <a:gd name="connsiteY1" fmla="*/ 0 h 933251"/>
              <a:gd name="connsiteX2" fmla="*/ 12192000 w 12192000"/>
              <a:gd name="connsiteY2" fmla="*/ 933251 h 933251"/>
              <a:gd name="connsiteX3" fmla="*/ 0 w 12192000"/>
              <a:gd name="connsiteY3" fmla="*/ 933251 h 933251"/>
              <a:gd name="connsiteX4" fmla="*/ 0 w 12192000"/>
              <a:gd name="connsiteY4" fmla="*/ 0 h 933251"/>
              <a:gd name="connsiteX0" fmla="*/ 0 w 12192000"/>
              <a:gd name="connsiteY0" fmla="*/ 0 h 933251"/>
              <a:gd name="connsiteX1" fmla="*/ 12192000 w 12192000"/>
              <a:gd name="connsiteY1" fmla="*/ 0 h 933251"/>
              <a:gd name="connsiteX2" fmla="*/ 8741790 w 12192000"/>
              <a:gd name="connsiteY2" fmla="*/ 933251 h 933251"/>
              <a:gd name="connsiteX3" fmla="*/ 0 w 12192000"/>
              <a:gd name="connsiteY3" fmla="*/ 933251 h 933251"/>
              <a:gd name="connsiteX4" fmla="*/ 0 w 12192000"/>
              <a:gd name="connsiteY4" fmla="*/ 0 h 933251"/>
              <a:gd name="connsiteX0" fmla="*/ 0 w 8741790"/>
              <a:gd name="connsiteY0" fmla="*/ 0 h 933251"/>
              <a:gd name="connsiteX1" fmla="*/ 8374145 w 8741790"/>
              <a:gd name="connsiteY1" fmla="*/ 0 h 933251"/>
              <a:gd name="connsiteX2" fmla="*/ 8741790 w 8741790"/>
              <a:gd name="connsiteY2" fmla="*/ 933251 h 933251"/>
              <a:gd name="connsiteX3" fmla="*/ 0 w 8741790"/>
              <a:gd name="connsiteY3" fmla="*/ 933251 h 933251"/>
              <a:gd name="connsiteX4" fmla="*/ 0 w 8741790"/>
              <a:gd name="connsiteY4" fmla="*/ 0 h 933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1790" h="933251">
                <a:moveTo>
                  <a:pt x="0" y="0"/>
                </a:moveTo>
                <a:lnTo>
                  <a:pt x="8374145" y="0"/>
                </a:lnTo>
                <a:lnTo>
                  <a:pt x="8741790" y="933251"/>
                </a:lnTo>
                <a:lnTo>
                  <a:pt x="0" y="933251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odnadpis 4">
            <a:extLst>
              <a:ext uri="{FF2B5EF4-FFF2-40B4-BE49-F238E27FC236}">
                <a16:creationId xmlns:a16="http://schemas.microsoft.com/office/drawing/2014/main" id="{A783B204-A80E-4D06-AEFB-4D0C3A447F8D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838200" y="502508"/>
            <a:ext cx="10515600" cy="756665"/>
          </a:xfrm>
        </p:spPr>
        <p:txBody>
          <a:bodyPr/>
          <a:lstStyle/>
          <a:p>
            <a:r>
              <a:rPr lang="sk-SK" dirty="0" smtClean="0"/>
              <a:t>MAC adresa v PC</a:t>
            </a:r>
            <a:r>
              <a:rPr lang="en-US" dirty="0" smtClean="0"/>
              <a:t>: </a:t>
            </a:r>
            <a:r>
              <a:rPr lang="sk-SK" i="1" dirty="0"/>
              <a:t>Aktivita</a:t>
            </a:r>
            <a:r>
              <a:rPr lang="en-US" i="1" dirty="0"/>
              <a:t> </a:t>
            </a:r>
            <a:r>
              <a:rPr lang="en-US" i="1" dirty="0" smtClean="0"/>
              <a:t>(</a:t>
            </a:r>
            <a:r>
              <a:rPr lang="sk-SK" i="1" dirty="0" smtClean="0"/>
              <a:t>11</a:t>
            </a:r>
            <a:r>
              <a:rPr lang="en-US" i="1" dirty="0" smtClean="0"/>
              <a:t>.2</a:t>
            </a:r>
            <a:r>
              <a:rPr lang="en-US" i="1" dirty="0"/>
              <a:t>)</a:t>
            </a:r>
            <a:endParaRPr lang="en-US" dirty="0"/>
          </a:p>
        </p:txBody>
      </p:sp>
      <p:sp>
        <p:nvSpPr>
          <p:cNvPr id="6" name="Nadpis 5">
            <a:extLst>
              <a:ext uri="{FF2B5EF4-FFF2-40B4-BE49-F238E27FC236}">
                <a16:creationId xmlns:a16="http://schemas.microsoft.com/office/drawing/2014/main" id="{62BB46AC-9F0E-4B09-AD6B-3ED1E5715F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11 – </a:t>
            </a:r>
            <a:r>
              <a:rPr lang="sk-SK" dirty="0"/>
              <a:t>Spojová vrstva: Na čo slúžia MAC adresy</a:t>
            </a:r>
            <a:r>
              <a:rPr lang="en-US" dirty="0"/>
              <a:t>.</a:t>
            </a:r>
          </a:p>
        </p:txBody>
      </p:sp>
      <p:sp>
        <p:nvSpPr>
          <p:cNvPr id="12" name="Obdĺžnik 11">
            <a:extLst>
              <a:ext uri="{FF2B5EF4-FFF2-40B4-BE49-F238E27FC236}">
                <a16:creationId xmlns:a16="http://schemas.microsoft.com/office/drawing/2014/main" id="{4FAF4FF2-322E-44BF-AACD-B6882183D3FE}"/>
              </a:ext>
            </a:extLst>
          </p:cNvPr>
          <p:cNvSpPr/>
          <p:nvPr/>
        </p:nvSpPr>
        <p:spPr>
          <a:xfrm>
            <a:off x="-1" y="0"/>
            <a:ext cx="209551" cy="6858000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43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712" y="402828"/>
            <a:ext cx="6225553" cy="6455172"/>
          </a:xfrm>
          <a:prstGeom prst="rect">
            <a:avLst/>
          </a:prstGeom>
        </p:spPr>
      </p:pic>
      <p:sp>
        <p:nvSpPr>
          <p:cNvPr id="7" name="Flowchart: Manual Input 4">
            <a:extLst>
              <a:ext uri="{FF2B5EF4-FFF2-40B4-BE49-F238E27FC236}">
                <a16:creationId xmlns:a16="http://schemas.microsoft.com/office/drawing/2014/main" id="{58352F0D-74D6-47F9-8DCF-193F652D58C5}"/>
              </a:ext>
            </a:extLst>
          </p:cNvPr>
          <p:cNvSpPr>
            <a:spLocks noChangeAspect="1"/>
          </p:cNvSpPr>
          <p:nvPr/>
        </p:nvSpPr>
        <p:spPr>
          <a:xfrm rot="5400000">
            <a:off x="4026564" y="-396006"/>
            <a:ext cx="6455169" cy="805284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4808 h 12808"/>
              <a:gd name="connsiteX1" fmla="*/ 10000 w 10000"/>
              <a:gd name="connsiteY1" fmla="*/ 0 h 12808"/>
              <a:gd name="connsiteX2" fmla="*/ 10000 w 10000"/>
              <a:gd name="connsiteY2" fmla="*/ 12808 h 12808"/>
              <a:gd name="connsiteX3" fmla="*/ 0 w 10000"/>
              <a:gd name="connsiteY3" fmla="*/ 12808 h 12808"/>
              <a:gd name="connsiteX4" fmla="*/ 0 w 10000"/>
              <a:gd name="connsiteY4" fmla="*/ 4808 h 12808"/>
              <a:gd name="connsiteX0" fmla="*/ 0 w 10000"/>
              <a:gd name="connsiteY0" fmla="*/ 4768 h 12808"/>
              <a:gd name="connsiteX1" fmla="*/ 10000 w 10000"/>
              <a:gd name="connsiteY1" fmla="*/ 0 h 12808"/>
              <a:gd name="connsiteX2" fmla="*/ 10000 w 10000"/>
              <a:gd name="connsiteY2" fmla="*/ 12808 h 12808"/>
              <a:gd name="connsiteX3" fmla="*/ 0 w 10000"/>
              <a:gd name="connsiteY3" fmla="*/ 12808 h 12808"/>
              <a:gd name="connsiteX4" fmla="*/ 0 w 10000"/>
              <a:gd name="connsiteY4" fmla="*/ 4768 h 12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2808">
                <a:moveTo>
                  <a:pt x="0" y="4768"/>
                </a:moveTo>
                <a:lnTo>
                  <a:pt x="10000" y="0"/>
                </a:lnTo>
                <a:lnTo>
                  <a:pt x="10000" y="12808"/>
                </a:lnTo>
                <a:lnTo>
                  <a:pt x="0" y="12808"/>
                </a:lnTo>
                <a:lnTo>
                  <a:pt x="0" y="4768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Manual Input 4">
            <a:extLst>
              <a:ext uri="{FF2B5EF4-FFF2-40B4-BE49-F238E27FC236}">
                <a16:creationId xmlns:a16="http://schemas.microsoft.com/office/drawing/2014/main" id="{8A9CBCDE-EA24-4F6E-BB70-51A14738F07D}"/>
              </a:ext>
            </a:extLst>
          </p:cNvPr>
          <p:cNvSpPr>
            <a:spLocks noChangeAspect="1"/>
          </p:cNvSpPr>
          <p:nvPr/>
        </p:nvSpPr>
        <p:spPr>
          <a:xfrm rot="5400000">
            <a:off x="2229037" y="-924144"/>
            <a:ext cx="6455169" cy="910911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4808 h 12808"/>
              <a:gd name="connsiteX1" fmla="*/ 10000 w 10000"/>
              <a:gd name="connsiteY1" fmla="*/ 0 h 12808"/>
              <a:gd name="connsiteX2" fmla="*/ 10000 w 10000"/>
              <a:gd name="connsiteY2" fmla="*/ 12808 h 12808"/>
              <a:gd name="connsiteX3" fmla="*/ 0 w 10000"/>
              <a:gd name="connsiteY3" fmla="*/ 12808 h 12808"/>
              <a:gd name="connsiteX4" fmla="*/ 0 w 10000"/>
              <a:gd name="connsiteY4" fmla="*/ 4808 h 12808"/>
              <a:gd name="connsiteX0" fmla="*/ 0 w 10000"/>
              <a:gd name="connsiteY0" fmla="*/ 4768 h 12808"/>
              <a:gd name="connsiteX1" fmla="*/ 10000 w 10000"/>
              <a:gd name="connsiteY1" fmla="*/ 0 h 12808"/>
              <a:gd name="connsiteX2" fmla="*/ 10000 w 10000"/>
              <a:gd name="connsiteY2" fmla="*/ 12808 h 12808"/>
              <a:gd name="connsiteX3" fmla="*/ 0 w 10000"/>
              <a:gd name="connsiteY3" fmla="*/ 12808 h 12808"/>
              <a:gd name="connsiteX4" fmla="*/ 0 w 10000"/>
              <a:gd name="connsiteY4" fmla="*/ 4768 h 12808"/>
              <a:gd name="connsiteX0" fmla="*/ 0 w 10000"/>
              <a:gd name="connsiteY0" fmla="*/ 4768 h 14514"/>
              <a:gd name="connsiteX1" fmla="*/ 10000 w 10000"/>
              <a:gd name="connsiteY1" fmla="*/ 0 h 14514"/>
              <a:gd name="connsiteX2" fmla="*/ 10000 w 10000"/>
              <a:gd name="connsiteY2" fmla="*/ 12808 h 14514"/>
              <a:gd name="connsiteX3" fmla="*/ 38 w 10000"/>
              <a:gd name="connsiteY3" fmla="*/ 14514 h 14514"/>
              <a:gd name="connsiteX4" fmla="*/ 0 w 10000"/>
              <a:gd name="connsiteY4" fmla="*/ 4768 h 14514"/>
              <a:gd name="connsiteX0" fmla="*/ 0 w 10000"/>
              <a:gd name="connsiteY0" fmla="*/ 4768 h 14514"/>
              <a:gd name="connsiteX1" fmla="*/ 10000 w 10000"/>
              <a:gd name="connsiteY1" fmla="*/ 0 h 14514"/>
              <a:gd name="connsiteX2" fmla="*/ 9987 w 10000"/>
              <a:gd name="connsiteY2" fmla="*/ 14474 h 14514"/>
              <a:gd name="connsiteX3" fmla="*/ 38 w 10000"/>
              <a:gd name="connsiteY3" fmla="*/ 14514 h 14514"/>
              <a:gd name="connsiteX4" fmla="*/ 0 w 10000"/>
              <a:gd name="connsiteY4" fmla="*/ 4768 h 14514"/>
              <a:gd name="connsiteX0" fmla="*/ 0 w 10000"/>
              <a:gd name="connsiteY0" fmla="*/ 4768 h 14488"/>
              <a:gd name="connsiteX1" fmla="*/ 10000 w 10000"/>
              <a:gd name="connsiteY1" fmla="*/ 0 h 14488"/>
              <a:gd name="connsiteX2" fmla="*/ 9987 w 10000"/>
              <a:gd name="connsiteY2" fmla="*/ 14474 h 14488"/>
              <a:gd name="connsiteX3" fmla="*/ 64 w 10000"/>
              <a:gd name="connsiteY3" fmla="*/ 14488 h 14488"/>
              <a:gd name="connsiteX4" fmla="*/ 0 w 10000"/>
              <a:gd name="connsiteY4" fmla="*/ 4768 h 14488"/>
              <a:gd name="connsiteX0" fmla="*/ 0 w 10000"/>
              <a:gd name="connsiteY0" fmla="*/ 4768 h 14488"/>
              <a:gd name="connsiteX1" fmla="*/ 10000 w 10000"/>
              <a:gd name="connsiteY1" fmla="*/ 0 h 14488"/>
              <a:gd name="connsiteX2" fmla="*/ 9987 w 10000"/>
              <a:gd name="connsiteY2" fmla="*/ 14487 h 14488"/>
              <a:gd name="connsiteX3" fmla="*/ 64 w 10000"/>
              <a:gd name="connsiteY3" fmla="*/ 14488 h 14488"/>
              <a:gd name="connsiteX4" fmla="*/ 0 w 10000"/>
              <a:gd name="connsiteY4" fmla="*/ 4768 h 14488"/>
              <a:gd name="connsiteX0" fmla="*/ 0 w 10000"/>
              <a:gd name="connsiteY0" fmla="*/ 4768 h 14488"/>
              <a:gd name="connsiteX1" fmla="*/ 10000 w 10000"/>
              <a:gd name="connsiteY1" fmla="*/ 0 h 14488"/>
              <a:gd name="connsiteX2" fmla="*/ 9987 w 10000"/>
              <a:gd name="connsiteY2" fmla="*/ 14487 h 14488"/>
              <a:gd name="connsiteX3" fmla="*/ 51 w 10000"/>
              <a:gd name="connsiteY3" fmla="*/ 14488 h 14488"/>
              <a:gd name="connsiteX4" fmla="*/ 0 w 10000"/>
              <a:gd name="connsiteY4" fmla="*/ 4768 h 14488"/>
              <a:gd name="connsiteX0" fmla="*/ 0 w 10000"/>
              <a:gd name="connsiteY0" fmla="*/ 4768 h 14488"/>
              <a:gd name="connsiteX1" fmla="*/ 10000 w 10000"/>
              <a:gd name="connsiteY1" fmla="*/ 0 h 14488"/>
              <a:gd name="connsiteX2" fmla="*/ 9987 w 10000"/>
              <a:gd name="connsiteY2" fmla="*/ 14487 h 14488"/>
              <a:gd name="connsiteX3" fmla="*/ 38 w 10000"/>
              <a:gd name="connsiteY3" fmla="*/ 14488 h 14488"/>
              <a:gd name="connsiteX4" fmla="*/ 0 w 10000"/>
              <a:gd name="connsiteY4" fmla="*/ 4768 h 14488"/>
              <a:gd name="connsiteX0" fmla="*/ 0 w 10000"/>
              <a:gd name="connsiteY0" fmla="*/ 4768 h 14488"/>
              <a:gd name="connsiteX1" fmla="*/ 10000 w 10000"/>
              <a:gd name="connsiteY1" fmla="*/ 0 h 14488"/>
              <a:gd name="connsiteX2" fmla="*/ 9987 w 10000"/>
              <a:gd name="connsiteY2" fmla="*/ 14487 h 14488"/>
              <a:gd name="connsiteX3" fmla="*/ 12 w 10000"/>
              <a:gd name="connsiteY3" fmla="*/ 14488 h 14488"/>
              <a:gd name="connsiteX4" fmla="*/ 0 w 10000"/>
              <a:gd name="connsiteY4" fmla="*/ 4768 h 14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4488">
                <a:moveTo>
                  <a:pt x="0" y="4768"/>
                </a:moveTo>
                <a:lnTo>
                  <a:pt x="10000" y="0"/>
                </a:lnTo>
                <a:cubicBezTo>
                  <a:pt x="9996" y="4825"/>
                  <a:pt x="9991" y="9662"/>
                  <a:pt x="9987" y="14487"/>
                </a:cubicBezTo>
                <a:lnTo>
                  <a:pt x="12" y="14488"/>
                </a:lnTo>
                <a:cubicBezTo>
                  <a:pt x="-1" y="11239"/>
                  <a:pt x="13" y="8017"/>
                  <a:pt x="0" y="47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B1358-DFF4-4D5D-BF19-911E5E25F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683" y="1465920"/>
            <a:ext cx="7494036" cy="4895849"/>
          </a:xfrm>
        </p:spPr>
        <p:txBody>
          <a:bodyPr>
            <a:normAutofit/>
          </a:bodyPr>
          <a:lstStyle/>
          <a:p>
            <a:pPr marL="457200" lvl="1" indent="-457200">
              <a:spcBef>
                <a:spcPts val="1000"/>
              </a:spcBef>
            </a:pPr>
            <a:r>
              <a:rPr lang="sk-SK" sz="2800" b="1" dirty="0">
                <a:sym typeface="Wingdings" panose="05000000000000000000" pitchFamily="2" charset="2"/>
              </a:rPr>
              <a:t>Fyzická adresa</a:t>
            </a:r>
            <a:r>
              <a:rPr lang="sk-SK" sz="2800" dirty="0">
                <a:sym typeface="Wingdings" panose="05000000000000000000" pitchFamily="2" charset="2"/>
              </a:rPr>
              <a:t> (MAC adresa popísaná na predchádzajúcich </a:t>
            </a:r>
            <a:r>
              <a:rPr lang="sk-SK" sz="2800" dirty="0" smtClean="0">
                <a:sym typeface="Wingdings" panose="05000000000000000000" pitchFamily="2" charset="2"/>
              </a:rPr>
              <a:t>snímkach)</a:t>
            </a:r>
          </a:p>
          <a:p>
            <a:pPr marL="914400" lvl="2" indent="-457200">
              <a:spcBef>
                <a:spcPts val="1000"/>
              </a:spcBef>
            </a:pPr>
            <a:r>
              <a:rPr lang="sk-SK" sz="2400" dirty="0" smtClean="0">
                <a:sym typeface="Wingdings" panose="05000000000000000000" pitchFamily="2" charset="2"/>
              </a:rPr>
              <a:t>Natrvalo </a:t>
            </a:r>
            <a:r>
              <a:rPr lang="sk-SK" sz="2400" dirty="0">
                <a:sym typeface="Wingdings" panose="05000000000000000000" pitchFamily="2" charset="2"/>
              </a:rPr>
              <a:t>pridelená </a:t>
            </a:r>
            <a:r>
              <a:rPr lang="sk-SK" sz="2400" u="sng" dirty="0" smtClean="0">
                <a:sym typeface="Wingdings" panose="05000000000000000000" pitchFamily="2" charset="2"/>
              </a:rPr>
              <a:t>výrobcom</a:t>
            </a:r>
            <a:r>
              <a:rPr lang="sk-SK" sz="2400" dirty="0" smtClean="0">
                <a:sym typeface="Wingdings" panose="05000000000000000000" pitchFamily="2" charset="2"/>
              </a:rPr>
              <a:t> sieťovému rozhraniu.</a:t>
            </a:r>
          </a:p>
          <a:p>
            <a:pPr marL="914400" lvl="2" indent="-457200">
              <a:spcBef>
                <a:spcPts val="1000"/>
              </a:spcBef>
            </a:pPr>
            <a:r>
              <a:rPr lang="sk-SK" sz="2400" dirty="0" smtClean="0">
                <a:sym typeface="Wingdings" panose="05000000000000000000" pitchFamily="2" charset="2"/>
              </a:rPr>
              <a:t>Použitá na adresovanie v rámci siete.</a:t>
            </a:r>
            <a:endParaRPr lang="sk-SK" sz="2400" dirty="0">
              <a:sym typeface="Wingdings" panose="05000000000000000000" pitchFamily="2" charset="2"/>
            </a:endParaRPr>
          </a:p>
          <a:p>
            <a:pPr marL="457200" lvl="1" indent="-457200">
              <a:spcBef>
                <a:spcPts val="1000"/>
              </a:spcBef>
            </a:pPr>
            <a:r>
              <a:rPr lang="sk-SK" sz="2800" b="1" dirty="0">
                <a:sym typeface="Wingdings" panose="05000000000000000000" pitchFamily="2" charset="2"/>
              </a:rPr>
              <a:t>Logická adresa</a:t>
            </a:r>
            <a:r>
              <a:rPr lang="sk-SK" sz="2800" dirty="0">
                <a:sym typeface="Wingdings" panose="05000000000000000000" pitchFamily="2" charset="2"/>
              </a:rPr>
              <a:t> (</a:t>
            </a:r>
            <a:r>
              <a:rPr lang="sk-SK" sz="2800" dirty="0" smtClean="0">
                <a:sym typeface="Wingdings" panose="05000000000000000000" pitchFamily="2" charset="2"/>
              </a:rPr>
              <a:t>IP adresa) </a:t>
            </a:r>
          </a:p>
          <a:p>
            <a:pPr marL="914400" lvl="2" indent="-457200">
              <a:spcBef>
                <a:spcPts val="1000"/>
              </a:spcBef>
            </a:pPr>
            <a:r>
              <a:rPr lang="sk-SK" sz="2400" dirty="0" smtClean="0">
                <a:sym typeface="Wingdings" panose="05000000000000000000" pitchFamily="2" charset="2"/>
              </a:rPr>
              <a:t>Aktuálne pridelená </a:t>
            </a:r>
            <a:r>
              <a:rPr lang="sk-SK" sz="2400" u="sng" dirty="0" smtClean="0">
                <a:sym typeface="Wingdings" panose="05000000000000000000" pitchFamily="2" charset="2"/>
              </a:rPr>
              <a:t>používateľom</a:t>
            </a:r>
            <a:r>
              <a:rPr lang="sk-SK" sz="2400" dirty="0" smtClean="0">
                <a:sym typeface="Wingdings" panose="05000000000000000000" pitchFamily="2" charset="2"/>
              </a:rPr>
              <a:t> sieťovému rozhraniu</a:t>
            </a:r>
            <a:r>
              <a:rPr lang="sk-SK" sz="2400" dirty="0">
                <a:sym typeface="Wingdings" panose="05000000000000000000" pitchFamily="2" charset="2"/>
              </a:rPr>
              <a:t>, ale je možné ju </a:t>
            </a:r>
            <a:r>
              <a:rPr lang="sk-SK" sz="2400" dirty="0" smtClean="0">
                <a:sym typeface="Wingdings" panose="05000000000000000000" pitchFamily="2" charset="2"/>
              </a:rPr>
              <a:t>meniť.</a:t>
            </a:r>
          </a:p>
          <a:p>
            <a:pPr marL="914400" lvl="2" indent="-457200">
              <a:spcBef>
                <a:spcPts val="1000"/>
              </a:spcBef>
            </a:pPr>
            <a:r>
              <a:rPr lang="sk-SK" sz="2400" dirty="0" smtClean="0">
                <a:sym typeface="Wingdings" panose="05000000000000000000" pitchFamily="2" charset="2"/>
              </a:rPr>
              <a:t>Použitá na adresovanie medzi sieťami.</a:t>
            </a:r>
            <a:endParaRPr lang="sk-SK" sz="2400" dirty="0">
              <a:sym typeface="Wingdings" panose="05000000000000000000" pitchFamily="2" charset="2"/>
            </a:endParaRPr>
          </a:p>
          <a:p>
            <a:pPr marL="457200" lvl="1" indent="-457200">
              <a:spcBef>
                <a:spcPts val="1000"/>
              </a:spcBef>
            </a:pPr>
            <a:r>
              <a:rPr lang="sk-SK" sz="2800" dirty="0">
                <a:sym typeface="Wingdings" panose="05000000000000000000" pitchFamily="2" charset="2"/>
              </a:rPr>
              <a:t>Obe adresy identifikujú </a:t>
            </a:r>
            <a:r>
              <a:rPr lang="sk-SK" sz="2800" dirty="0" smtClean="0">
                <a:sym typeface="Wingdings" panose="05000000000000000000" pitchFamily="2" charset="2"/>
              </a:rPr>
              <a:t>sieťové rozhrania.</a:t>
            </a:r>
            <a:endParaRPr lang="sk-SK" sz="280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DD81E-9BEA-451B-97F5-FDAE3D1F4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2FAD6-6411-42DC-8BC5-F549E347F0C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EFEC49ED-0AEC-4978-BF11-E53BD041382E}"/>
              </a:ext>
            </a:extLst>
          </p:cNvPr>
          <p:cNvSpPr/>
          <p:nvPr/>
        </p:nvSpPr>
        <p:spPr>
          <a:xfrm>
            <a:off x="0" y="402833"/>
            <a:ext cx="8741790" cy="933251"/>
          </a:xfrm>
          <a:custGeom>
            <a:avLst/>
            <a:gdLst>
              <a:gd name="connsiteX0" fmla="*/ 0 w 12192000"/>
              <a:gd name="connsiteY0" fmla="*/ 0 h 933251"/>
              <a:gd name="connsiteX1" fmla="*/ 12192000 w 12192000"/>
              <a:gd name="connsiteY1" fmla="*/ 0 h 933251"/>
              <a:gd name="connsiteX2" fmla="*/ 12192000 w 12192000"/>
              <a:gd name="connsiteY2" fmla="*/ 933251 h 933251"/>
              <a:gd name="connsiteX3" fmla="*/ 0 w 12192000"/>
              <a:gd name="connsiteY3" fmla="*/ 933251 h 933251"/>
              <a:gd name="connsiteX4" fmla="*/ 0 w 12192000"/>
              <a:gd name="connsiteY4" fmla="*/ 0 h 933251"/>
              <a:gd name="connsiteX0" fmla="*/ 0 w 12192000"/>
              <a:gd name="connsiteY0" fmla="*/ 0 h 933251"/>
              <a:gd name="connsiteX1" fmla="*/ 12192000 w 12192000"/>
              <a:gd name="connsiteY1" fmla="*/ 0 h 933251"/>
              <a:gd name="connsiteX2" fmla="*/ 8741790 w 12192000"/>
              <a:gd name="connsiteY2" fmla="*/ 933251 h 933251"/>
              <a:gd name="connsiteX3" fmla="*/ 0 w 12192000"/>
              <a:gd name="connsiteY3" fmla="*/ 933251 h 933251"/>
              <a:gd name="connsiteX4" fmla="*/ 0 w 12192000"/>
              <a:gd name="connsiteY4" fmla="*/ 0 h 933251"/>
              <a:gd name="connsiteX0" fmla="*/ 0 w 8741790"/>
              <a:gd name="connsiteY0" fmla="*/ 0 h 933251"/>
              <a:gd name="connsiteX1" fmla="*/ 8374145 w 8741790"/>
              <a:gd name="connsiteY1" fmla="*/ 0 h 933251"/>
              <a:gd name="connsiteX2" fmla="*/ 8741790 w 8741790"/>
              <a:gd name="connsiteY2" fmla="*/ 933251 h 933251"/>
              <a:gd name="connsiteX3" fmla="*/ 0 w 8741790"/>
              <a:gd name="connsiteY3" fmla="*/ 933251 h 933251"/>
              <a:gd name="connsiteX4" fmla="*/ 0 w 8741790"/>
              <a:gd name="connsiteY4" fmla="*/ 0 h 933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1790" h="933251">
                <a:moveTo>
                  <a:pt x="0" y="0"/>
                </a:moveTo>
                <a:lnTo>
                  <a:pt x="8374145" y="0"/>
                </a:lnTo>
                <a:lnTo>
                  <a:pt x="8741790" y="933251"/>
                </a:lnTo>
                <a:lnTo>
                  <a:pt x="0" y="933251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6AE61AF-2F69-41B7-8117-BCFC97AB2252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243114" y="491126"/>
            <a:ext cx="8088086" cy="756665"/>
          </a:xfrm>
        </p:spPr>
        <p:txBody>
          <a:bodyPr/>
          <a:lstStyle/>
          <a:p>
            <a:r>
              <a:rPr lang="sk-SK" dirty="0"/>
              <a:t>Ako vzájomne súvisia logické a fyzické adresy?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95D7E52-1A1F-417D-92DA-F5997CB163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sk-SK" dirty="0"/>
              <a:t>Spojová vrstva: Na čo slúžia MAC adresy</a:t>
            </a:r>
            <a:r>
              <a:rPr lang="en-US" dirty="0"/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83" y="5435598"/>
            <a:ext cx="10700833" cy="142240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45583" y="5426868"/>
            <a:ext cx="2157638" cy="642468"/>
          </a:xfrm>
          <a:prstGeom prst="roundRect">
            <a:avLst/>
          </a:prstGeom>
          <a:solidFill>
            <a:schemeClr val="accent2">
              <a:lumMod val="40000"/>
              <a:lumOff val="60000"/>
              <a:alpha val="3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826272" y="5435600"/>
            <a:ext cx="1803127" cy="625004"/>
          </a:xfrm>
          <a:prstGeom prst="roundRect">
            <a:avLst/>
          </a:prstGeom>
          <a:solidFill>
            <a:schemeClr val="accent2">
              <a:lumMod val="40000"/>
              <a:lumOff val="60000"/>
              <a:alpha val="3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7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sk-SK" sz="2800" b="1" dirty="0" smtClean="0">
                <a:sym typeface="Wingdings" panose="05000000000000000000" pitchFamily="2" charset="2"/>
              </a:rPr>
              <a:t>Address Resolution Protocol (ARP) </a:t>
            </a:r>
            <a:r>
              <a:rPr lang="sk-SK" sz="2800" dirty="0" smtClean="0">
                <a:sym typeface="Wingdings" panose="05000000000000000000" pitchFamily="2" charset="2"/>
              </a:rPr>
              <a:t>– RFC 826</a:t>
            </a:r>
          </a:p>
          <a:p>
            <a:pPr lvl="1">
              <a:lnSpc>
                <a:spcPct val="80000"/>
              </a:lnSpc>
            </a:pPr>
            <a:r>
              <a:rPr lang="sk-SK" dirty="0" smtClean="0"/>
              <a:t>Vyhľadá </a:t>
            </a:r>
            <a:r>
              <a:rPr lang="sk-SK" u="sng" dirty="0"/>
              <a:t>neznámu</a:t>
            </a:r>
            <a:r>
              <a:rPr lang="sk-SK" dirty="0"/>
              <a:t> MAC adresu rozhrania podľa jeho </a:t>
            </a:r>
            <a:r>
              <a:rPr lang="sk-SK" u="sng" dirty="0"/>
              <a:t>známej</a:t>
            </a:r>
            <a:r>
              <a:rPr lang="sk-SK" dirty="0"/>
              <a:t> IP adresy</a:t>
            </a:r>
            <a:r>
              <a:rPr lang="sk-SK" dirty="0" smtClean="0"/>
              <a:t>.</a:t>
            </a:r>
          </a:p>
          <a:p>
            <a:pPr lvl="1">
              <a:lnSpc>
                <a:spcPct val="80000"/>
              </a:lnSpc>
            </a:pPr>
            <a:r>
              <a:rPr lang="sk-SK" dirty="0" smtClean="0"/>
              <a:t>Používa </a:t>
            </a:r>
            <a:r>
              <a:rPr lang="sk-SK" b="1" dirty="0" smtClean="0"/>
              <a:t>ARP žiadosť </a:t>
            </a:r>
            <a:r>
              <a:rPr lang="sk-SK" dirty="0" smtClean="0"/>
              <a:t>(Query) a </a:t>
            </a:r>
            <a:r>
              <a:rPr lang="sk-SK" b="1" dirty="0" smtClean="0"/>
              <a:t>ARP odpoveď </a:t>
            </a:r>
            <a:r>
              <a:rPr lang="sk-SK" dirty="0" smtClean="0"/>
              <a:t>(Reply), ktoré vkladá do ethernetových rámcov.</a:t>
            </a:r>
            <a:endParaRPr lang="sk-SK" b="1" dirty="0" smtClean="0"/>
          </a:p>
          <a:p>
            <a:pPr>
              <a:lnSpc>
                <a:spcPct val="80000"/>
              </a:lnSpc>
            </a:pPr>
            <a:r>
              <a:rPr lang="sk-SK" b="1" dirty="0" smtClean="0"/>
              <a:t>ARP žiadosť</a:t>
            </a:r>
          </a:p>
          <a:p>
            <a:pPr lvl="1">
              <a:lnSpc>
                <a:spcPct val="80000"/>
              </a:lnSpc>
            </a:pPr>
            <a:r>
              <a:rPr lang="sk-SK" dirty="0" smtClean="0"/>
              <a:t>Opýtame sa </a:t>
            </a:r>
            <a:r>
              <a:rPr lang="sk-SK" u="sng" dirty="0" smtClean="0"/>
              <a:t>všetkých zariadení</a:t>
            </a:r>
            <a:r>
              <a:rPr lang="sk-SK" dirty="0" smtClean="0"/>
              <a:t> v lokálnej sieti, ktoré z nich má známu IP adresu </a:t>
            </a:r>
            <a:r>
              <a:rPr lang="sk-SK" dirty="0" smtClean="0">
                <a:sym typeface="Wingdings" panose="05000000000000000000" pitchFamily="2" charset="2"/>
              </a:rPr>
              <a:t> </a:t>
            </a:r>
            <a:r>
              <a:rPr lang="sk-SK" dirty="0" smtClean="0"/>
              <a:t>Ako cieľovú </a:t>
            </a:r>
            <a:r>
              <a:rPr lang="en-US" smtClean="0"/>
              <a:t>MAC </a:t>
            </a:r>
            <a:r>
              <a:rPr lang="sk-SK" smtClean="0"/>
              <a:t>adresu </a:t>
            </a:r>
            <a:r>
              <a:rPr lang="sk-SK" dirty="0" smtClean="0"/>
              <a:t>použijeme </a:t>
            </a:r>
            <a:r>
              <a:rPr lang="sk-SK" b="1" dirty="0" smtClean="0"/>
              <a:t>broadcast MAC adresu</a:t>
            </a:r>
            <a:r>
              <a:rPr lang="sk-SK" dirty="0" smtClean="0"/>
              <a:t>.</a:t>
            </a:r>
          </a:p>
          <a:p>
            <a:pPr>
              <a:lnSpc>
                <a:spcPct val="80000"/>
              </a:lnSpc>
            </a:pPr>
            <a:r>
              <a:rPr lang="sk-SK" b="1" dirty="0" smtClean="0"/>
              <a:t>ARP odpoveď</a:t>
            </a:r>
          </a:p>
          <a:p>
            <a:pPr lvl="1">
              <a:lnSpc>
                <a:spcPct val="80000"/>
              </a:lnSpc>
            </a:pPr>
            <a:r>
              <a:rPr lang="sk-SK" dirty="0" smtClean="0"/>
              <a:t>Po prijatí ARP žiadosti porovná zariadenie svoju IP adresu s adresou uvedenou v žiadosti:</a:t>
            </a:r>
          </a:p>
          <a:p>
            <a:pPr marL="1371600" lvl="2" indent="-457200">
              <a:lnSpc>
                <a:spcPct val="80000"/>
              </a:lnSpc>
              <a:buFont typeface="+mj-lt"/>
              <a:buAutoNum type="alphaLcParenR"/>
            </a:pPr>
            <a:r>
              <a:rPr lang="sk-SK" dirty="0" smtClean="0">
                <a:sym typeface="Wingdings" panose="05000000000000000000" pitchFamily="2" charset="2"/>
              </a:rPr>
              <a:t>Ak sa zhodujú, zariadenie odpovedá svojou MAC adresou.</a:t>
            </a:r>
          </a:p>
          <a:p>
            <a:pPr marL="1371600" lvl="2" indent="-457200">
              <a:lnSpc>
                <a:spcPct val="80000"/>
              </a:lnSpc>
              <a:buFont typeface="+mj-lt"/>
              <a:buAutoNum type="alphaLcParenR"/>
            </a:pPr>
            <a:r>
              <a:rPr lang="sk-SK" dirty="0" smtClean="0">
                <a:sym typeface="Wingdings" panose="05000000000000000000" pitchFamily="2" charset="2"/>
              </a:rPr>
              <a:t>Inak, zariadenie správu zahodí.</a:t>
            </a:r>
          </a:p>
          <a:p>
            <a:pPr lvl="1">
              <a:lnSpc>
                <a:spcPct val="80000"/>
              </a:lnSpc>
            </a:pPr>
            <a:r>
              <a:rPr lang="sk-SK" dirty="0" smtClean="0">
                <a:sym typeface="Wingdings" panose="05000000000000000000" pitchFamily="2" charset="2"/>
              </a:rPr>
              <a:t>ARP odpoveď je vždy odoslaná na </a:t>
            </a:r>
            <a:r>
              <a:rPr lang="sk-SK" b="1" dirty="0" smtClean="0">
                <a:sym typeface="Wingdings" panose="05000000000000000000" pitchFamily="2" charset="2"/>
              </a:rPr>
              <a:t>unicast MAC adresu </a:t>
            </a:r>
            <a:r>
              <a:rPr lang="sk-SK" dirty="0" smtClean="0">
                <a:sym typeface="Wingdings" panose="05000000000000000000" pitchFamily="2" charset="2"/>
              </a:rPr>
              <a:t>pôvodného odosielateľa žiadosti. </a:t>
            </a:r>
            <a:endParaRPr lang="sk-SK" dirty="0"/>
          </a:p>
          <a:p>
            <a:pPr marL="1143000" lvl="3">
              <a:spcBef>
                <a:spcPts val="1000"/>
              </a:spcBef>
            </a:pPr>
            <a:endParaRPr lang="sk-SK" sz="2200" dirty="0">
              <a:sym typeface="Wingdings" panose="05000000000000000000" pitchFamily="2" charset="2"/>
            </a:endParaRPr>
          </a:p>
          <a:p>
            <a:endParaRPr lang="sk-SK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2FAD6-6411-42DC-8BC5-F549E347F0CA}" type="slidenum">
              <a:rPr lang="en-US" smtClean="0"/>
              <a:t>19</a:t>
            </a:fld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>
          <a:xfrm>
            <a:off x="838199" y="502508"/>
            <a:ext cx="10515601" cy="756665"/>
          </a:xfrm>
        </p:spPr>
        <p:txBody>
          <a:bodyPr/>
          <a:lstStyle/>
          <a:p>
            <a:r>
              <a:rPr lang="sk-SK" dirty="0" smtClean="0"/>
              <a:t>Ako sa dozvieme MAC adresu, ak poznáme IP adresu rozhrania v sieti?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sk-SK" dirty="0"/>
              <a:t>Spojová vrstva: Na čo slúžia MAC adresy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408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sah 1">
            <a:extLst>
              <a:ext uri="{FF2B5EF4-FFF2-40B4-BE49-F238E27FC236}">
                <a16:creationId xmlns:a16="http://schemas.microsoft.com/office/drawing/2014/main" id="{11690D90-1696-4072-B130-A3FD07129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k-SK" sz="3200" dirty="0" smtClean="0"/>
              <a:t>Zodpovedajme nasledujúce otázky na minulé témy:</a:t>
            </a:r>
            <a:endParaRPr lang="sk-SK" sz="3200" dirty="0"/>
          </a:p>
          <a:p>
            <a:pPr lvl="1"/>
            <a:r>
              <a:rPr lang="sk-SK" sz="2800" dirty="0" smtClean="0"/>
              <a:t>Z akých vrstiev pozostáva OSI/ISO model?</a:t>
            </a:r>
            <a:endParaRPr lang="sk-SK" sz="2800" dirty="0"/>
          </a:p>
          <a:p>
            <a:pPr lvl="1"/>
            <a:r>
              <a:rPr lang="sk-SK" sz="2800" dirty="0" smtClean="0"/>
              <a:t>Aké sú úlohy fyzickej vrstvy?</a:t>
            </a:r>
            <a:endParaRPr lang="sk-SK" sz="2800" dirty="0"/>
          </a:p>
          <a:p>
            <a:pPr lvl="1"/>
            <a:r>
              <a:rPr lang="sk-SK" sz="2800" dirty="0" smtClean="0"/>
              <a:t>Aké rôzne druhy prenosových médií poznáme?</a:t>
            </a:r>
          </a:p>
          <a:p>
            <a:pPr lvl="1"/>
            <a:r>
              <a:rPr lang="sk-SK" sz="2800" dirty="0" smtClean="0"/>
              <a:t>Aké zariadenia používame na pripájanie koncových staníc do lokálnej siete?</a:t>
            </a:r>
          </a:p>
          <a:p>
            <a:pPr lvl="1"/>
            <a:r>
              <a:rPr lang="sk-SK" sz="2800" dirty="0" smtClean="0"/>
              <a:t>Aké zariadenia používame na prepájanie rôznych sietí? </a:t>
            </a:r>
            <a:endParaRPr lang="sk-SK" sz="2800" dirty="0"/>
          </a:p>
        </p:txBody>
      </p:sp>
      <p:sp>
        <p:nvSpPr>
          <p:cNvPr id="3" name="Zástupný objekt pre číslo snímky 2">
            <a:extLst>
              <a:ext uri="{FF2B5EF4-FFF2-40B4-BE49-F238E27FC236}">
                <a16:creationId xmlns:a16="http://schemas.microsoft.com/office/drawing/2014/main" id="{5A76C15B-78AA-4015-BE6E-52C25C8E1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2FAD6-6411-42DC-8BC5-F549E347F0C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Podnadpis 3">
            <a:extLst>
              <a:ext uri="{FF2B5EF4-FFF2-40B4-BE49-F238E27FC236}">
                <a16:creationId xmlns:a16="http://schemas.microsoft.com/office/drawing/2014/main" id="{5AAA6150-BE5C-4B07-8070-B3EB248EFE6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sk-SK" dirty="0" smtClean="0"/>
              <a:t>Na </a:t>
            </a:r>
            <a:r>
              <a:rPr lang="sk-SK" dirty="0"/>
              <a:t>pripomenutie ...</a:t>
            </a:r>
          </a:p>
        </p:txBody>
      </p:sp>
      <p:sp>
        <p:nvSpPr>
          <p:cNvPr id="5" name="Nadpis 4">
            <a:extLst>
              <a:ext uri="{FF2B5EF4-FFF2-40B4-BE49-F238E27FC236}">
                <a16:creationId xmlns:a16="http://schemas.microsoft.com/office/drawing/2014/main" id="{7DFF6C75-C765-4552-B6A8-26442C77DE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sk-SK" dirty="0"/>
              <a:t>Spojová vrstva: Na čo slúžia MAC adresy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422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4"/>
          </p:nvPr>
        </p:nvSpPr>
        <p:spPr>
          <a:xfrm>
            <a:off x="838200" y="1410557"/>
            <a:ext cx="10515600" cy="5206143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endParaRPr lang="sk-SK" sz="2800" dirty="0">
              <a:sym typeface="Wingdings" panose="05000000000000000000" pitchFamily="2" charset="2"/>
            </a:endParaRPr>
          </a:p>
          <a:p>
            <a:endParaRPr lang="sk-SK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2FAD6-6411-42DC-8BC5-F549E347F0CA}" type="slidenum">
              <a:rPr lang="en-US" smtClean="0"/>
              <a:t>20</a:t>
            </a:fld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>
          <a:xfrm>
            <a:off x="838199" y="502508"/>
            <a:ext cx="10515601" cy="756665"/>
          </a:xfrm>
        </p:spPr>
        <p:txBody>
          <a:bodyPr/>
          <a:lstStyle/>
          <a:p>
            <a:r>
              <a:rPr lang="sk-SK" dirty="0" smtClean="0"/>
              <a:t>Ako sa dozvieme MAC adresu, ak poznáme IP adresu rozhrania v sieti?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sk-SK" dirty="0"/>
              <a:t>Spojová vrstva: Na čo slúžia MAC adresy</a:t>
            </a:r>
            <a:r>
              <a:rPr lang="en-US" dirty="0"/>
              <a:t>.</a:t>
            </a:r>
          </a:p>
        </p:txBody>
      </p:sp>
      <p:pic>
        <p:nvPicPr>
          <p:cNvPr id="2166" name="Picture 21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507" y="2705100"/>
            <a:ext cx="7958983" cy="3911600"/>
          </a:xfrm>
          <a:prstGeom prst="rect">
            <a:avLst/>
          </a:prstGeom>
        </p:spPr>
      </p:pic>
      <p:pic>
        <p:nvPicPr>
          <p:cNvPr id="2167" name="Picture 21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9312" y="1595723"/>
            <a:ext cx="2894175" cy="1790700"/>
          </a:xfrm>
          <a:prstGeom prst="rect">
            <a:avLst/>
          </a:prstGeom>
        </p:spPr>
      </p:pic>
      <p:pic>
        <p:nvPicPr>
          <p:cNvPr id="2168" name="Picture 21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3590" y="1684623"/>
            <a:ext cx="2551444" cy="1612900"/>
          </a:xfrm>
          <a:prstGeom prst="rect">
            <a:avLst/>
          </a:prstGeom>
        </p:spPr>
      </p:pic>
      <p:pic>
        <p:nvPicPr>
          <p:cNvPr id="2169" name="Picture 21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6502" y="1972246"/>
            <a:ext cx="2894175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0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pPr marL="1143000" lvl="3">
              <a:spcBef>
                <a:spcPts val="1000"/>
              </a:spcBef>
            </a:pPr>
            <a:endParaRPr lang="sk-SK" sz="2200" dirty="0">
              <a:sym typeface="Wingdings" panose="05000000000000000000" pitchFamily="2" charset="2"/>
            </a:endParaRPr>
          </a:p>
          <a:p>
            <a:endParaRPr lang="sk-SK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2FAD6-6411-42DC-8BC5-F549E347F0CA}" type="slidenum">
              <a:rPr lang="en-US" smtClean="0"/>
              <a:t>21</a:t>
            </a:fld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>
          <a:xfrm>
            <a:off x="838199" y="502508"/>
            <a:ext cx="10515601" cy="756665"/>
          </a:xfrm>
        </p:spPr>
        <p:txBody>
          <a:bodyPr/>
          <a:lstStyle/>
          <a:p>
            <a:r>
              <a:rPr lang="sk-SK" dirty="0" smtClean="0"/>
              <a:t>Ako sa dozvieme MAC adresu, ak poznáme IP adresu rozhrania v sieti?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sk-SK" dirty="0"/>
              <a:t>Spojová vrstva: Na čo slúžia MAC adresy</a:t>
            </a:r>
            <a:r>
              <a:rPr lang="en-US" dirty="0"/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854" y="1920875"/>
            <a:ext cx="7641639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68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pPr marL="1143000" lvl="3">
              <a:spcBef>
                <a:spcPts val="1000"/>
              </a:spcBef>
            </a:pPr>
            <a:endParaRPr lang="sk-SK" sz="2200" dirty="0">
              <a:sym typeface="Wingdings" panose="05000000000000000000" pitchFamily="2" charset="2"/>
            </a:endParaRPr>
          </a:p>
          <a:p>
            <a:endParaRPr lang="sk-SK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2FAD6-6411-42DC-8BC5-F549E347F0CA}" type="slidenum">
              <a:rPr lang="en-US" smtClean="0"/>
              <a:t>22</a:t>
            </a:fld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>
          <a:xfrm>
            <a:off x="838199" y="502508"/>
            <a:ext cx="10515601" cy="756665"/>
          </a:xfrm>
        </p:spPr>
        <p:txBody>
          <a:bodyPr/>
          <a:lstStyle/>
          <a:p>
            <a:r>
              <a:rPr lang="sk-SK" dirty="0" smtClean="0"/>
              <a:t>Ako sa dozvieme MAC adresu, ak poznáme IP adresu rozhrania v sieti?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sk-SK" dirty="0"/>
              <a:t>Spojová vrstva: Na čo slúžia MAC adresy</a:t>
            </a:r>
            <a:r>
              <a:rPr lang="en-US" dirty="0"/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593" y="1941512"/>
            <a:ext cx="7692414" cy="4597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831" y="2108200"/>
            <a:ext cx="2970338" cy="1701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096" y="2832100"/>
            <a:ext cx="2906869" cy="1511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9680" y="2832100"/>
            <a:ext cx="469669" cy="4699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1636" y="3198813"/>
            <a:ext cx="139631" cy="292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5651" y="3575050"/>
            <a:ext cx="469669" cy="4699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8015" y="3608388"/>
            <a:ext cx="139631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87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4"/>
          </p:nvPr>
        </p:nvSpPr>
        <p:spPr/>
        <p:txBody>
          <a:bodyPr>
            <a:normAutofit fontScale="92500" lnSpcReduction="20000"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sk-SK" sz="2800" dirty="0" smtClean="0">
                <a:sym typeface="Wingdings" panose="05000000000000000000" pitchFamily="2" charset="2"/>
              </a:rPr>
              <a:t>Údaje (dvojice IP-MAC adries) z prijatých ARP odpovedí ukladáme do </a:t>
            </a:r>
            <a:r>
              <a:rPr lang="sk-SK" sz="2800" b="1" dirty="0" smtClean="0">
                <a:sym typeface="Wingdings" panose="05000000000000000000" pitchFamily="2" charset="2"/>
              </a:rPr>
              <a:t>ARP tabuľky</a:t>
            </a:r>
            <a:r>
              <a:rPr lang="sk-SK" sz="2800" dirty="0" smtClean="0">
                <a:sym typeface="Wingdings" panose="05000000000000000000" pitchFamily="2" charset="2"/>
              </a:rPr>
              <a:t>.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sk-SK" sz="2800" dirty="0" smtClean="0">
                <a:sym typeface="Wingdings" panose="05000000000000000000" pitchFamily="2" charset="2"/>
              </a:rPr>
              <a:t>ARP tabuľka zabúda, preto si musí </a:t>
            </a:r>
            <a:br>
              <a:rPr lang="sk-SK" sz="2800" dirty="0" smtClean="0">
                <a:sym typeface="Wingdings" panose="05000000000000000000" pitchFamily="2" charset="2"/>
              </a:rPr>
            </a:br>
            <a:r>
              <a:rPr lang="sk-SK" sz="2800" dirty="0" smtClean="0">
                <a:sym typeface="Wingdings" panose="05000000000000000000" pitchFamily="2" charset="2"/>
              </a:rPr>
              <a:t>záznamy pravidelne opakovať:</a:t>
            </a:r>
          </a:p>
          <a:p>
            <a:pPr marL="800100" lvl="2" indent="-342900">
              <a:spcBef>
                <a:spcPts val="1000"/>
              </a:spcBef>
            </a:pPr>
            <a:r>
              <a:rPr lang="sk-SK" dirty="0" smtClean="0">
                <a:sym typeface="Wingdings" panose="05000000000000000000" pitchFamily="2" charset="2"/>
              </a:rPr>
              <a:t>Každý záznam má časovú pečiatku, po čase sa </a:t>
            </a:r>
            <a:br>
              <a:rPr lang="sk-SK" dirty="0" smtClean="0">
                <a:sym typeface="Wingdings" panose="05000000000000000000" pitchFamily="2" charset="2"/>
              </a:rPr>
            </a:br>
            <a:r>
              <a:rPr lang="sk-SK" dirty="0" smtClean="0">
                <a:sym typeface="Wingdings" panose="05000000000000000000" pitchFamily="2" charset="2"/>
              </a:rPr>
              <a:t>záznam automaticky zmaže.</a:t>
            </a:r>
          </a:p>
          <a:p>
            <a:pPr marL="800100" lvl="2" indent="-342900">
              <a:spcBef>
                <a:spcPts val="1000"/>
              </a:spcBef>
            </a:pPr>
            <a:r>
              <a:rPr lang="sk-SK" dirty="0" smtClean="0">
                <a:sym typeface="Wingdings" panose="05000000000000000000" pitchFamily="2" charset="2"/>
              </a:rPr>
              <a:t>Často používané záznamy sa v tabuľke </a:t>
            </a:r>
            <a:br>
              <a:rPr lang="sk-SK" dirty="0" smtClean="0">
                <a:sym typeface="Wingdings" panose="05000000000000000000" pitchFamily="2" charset="2"/>
              </a:rPr>
            </a:br>
            <a:r>
              <a:rPr lang="sk-SK" dirty="0" smtClean="0">
                <a:sym typeface="Wingdings" panose="05000000000000000000" pitchFamily="2" charset="2"/>
              </a:rPr>
              <a:t>pravidelne obnovujú.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sk-SK" sz="2800" dirty="0" smtClean="0">
                <a:sym typeface="Wingdings" panose="05000000000000000000" pitchFamily="2" charset="2"/>
              </a:rPr>
              <a:t>Pri odosielaní rámca:</a:t>
            </a:r>
          </a:p>
          <a:p>
            <a:pPr marL="914400" lvl="2" indent="-457200">
              <a:spcBef>
                <a:spcPts val="1000"/>
              </a:spcBef>
              <a:buFont typeface="+mj-lt"/>
              <a:buAutoNum type="arabicPeriod"/>
            </a:pPr>
            <a:r>
              <a:rPr lang="sk-SK" dirty="0">
                <a:sym typeface="Wingdings" panose="05000000000000000000" pitchFamily="2" charset="2"/>
              </a:rPr>
              <a:t>V</a:t>
            </a:r>
            <a:r>
              <a:rPr lang="sk-SK" dirty="0" smtClean="0">
                <a:sym typeface="Wingdings" panose="05000000000000000000" pitchFamily="2" charset="2"/>
              </a:rPr>
              <a:t>yhľadáme cieľovú MAC adresu v ARP tabuľke </a:t>
            </a:r>
            <a:br>
              <a:rPr lang="sk-SK" dirty="0" smtClean="0">
                <a:sym typeface="Wingdings" panose="05000000000000000000" pitchFamily="2" charset="2"/>
              </a:rPr>
            </a:br>
            <a:r>
              <a:rPr lang="sk-SK" dirty="0" smtClean="0">
                <a:sym typeface="Wingdings" panose="05000000000000000000" pitchFamily="2" charset="2"/>
              </a:rPr>
              <a:t>na základe známej IP adresy.</a:t>
            </a:r>
          </a:p>
          <a:p>
            <a:pPr marL="914400" lvl="2" indent="-457200">
              <a:spcBef>
                <a:spcPts val="1000"/>
              </a:spcBef>
              <a:buFont typeface="+mj-lt"/>
              <a:buAutoNum type="arabicPeriod"/>
            </a:pPr>
            <a:r>
              <a:rPr lang="sk-SK" dirty="0" smtClean="0">
                <a:sym typeface="Wingdings" panose="05000000000000000000" pitchFamily="2" charset="2"/>
              </a:rPr>
              <a:t>Ak sme našli prislúchajúci záznam, jeho MAC </a:t>
            </a:r>
            <a:br>
              <a:rPr lang="sk-SK" dirty="0" smtClean="0">
                <a:sym typeface="Wingdings" panose="05000000000000000000" pitchFamily="2" charset="2"/>
              </a:rPr>
            </a:br>
            <a:r>
              <a:rPr lang="sk-SK" dirty="0" smtClean="0">
                <a:sym typeface="Wingdings" panose="05000000000000000000" pitchFamily="2" charset="2"/>
              </a:rPr>
              <a:t>adresu priamo použijeme.</a:t>
            </a:r>
          </a:p>
          <a:p>
            <a:pPr marL="914400" lvl="2" indent="-457200">
              <a:spcBef>
                <a:spcPts val="1000"/>
              </a:spcBef>
              <a:buFont typeface="+mj-lt"/>
              <a:buAutoNum type="arabicPeriod"/>
            </a:pPr>
            <a:r>
              <a:rPr lang="sk-SK" dirty="0" smtClean="0">
                <a:sym typeface="Wingdings" panose="05000000000000000000" pitchFamily="2" charset="2"/>
              </a:rPr>
              <a:t>Inak, použijeme ARP proces (žiadosť/odpoveď).</a:t>
            </a:r>
          </a:p>
          <a:p>
            <a:pPr marL="1371600" lvl="3" indent="-457200">
              <a:spcBef>
                <a:spcPts val="1000"/>
              </a:spcBef>
              <a:buFont typeface="+mj-lt"/>
              <a:buAutoNum type="alphaLcParenR"/>
            </a:pPr>
            <a:r>
              <a:rPr lang="sk-SK" sz="2000" dirty="0" smtClean="0">
                <a:sym typeface="Wingdings" panose="05000000000000000000" pitchFamily="2" charset="2"/>
              </a:rPr>
              <a:t>Vytvoríme a odošleme ARP žiadosť.</a:t>
            </a:r>
          </a:p>
          <a:p>
            <a:pPr marL="1371600" lvl="3" indent="-457200">
              <a:spcBef>
                <a:spcPts val="1000"/>
              </a:spcBef>
              <a:buFont typeface="+mj-lt"/>
              <a:buAutoNum type="alphaLcParenR"/>
            </a:pPr>
            <a:r>
              <a:rPr lang="sk-SK" sz="2000" dirty="0" smtClean="0">
                <a:sym typeface="Wingdings" panose="05000000000000000000" pitchFamily="2" charset="2"/>
              </a:rPr>
              <a:t>Ak, ARP odpoveď nepríde, pôvodnú správu zahodíme.</a:t>
            </a:r>
          </a:p>
          <a:p>
            <a:pPr marL="800100" lvl="2" indent="-342900">
              <a:spcBef>
                <a:spcPts val="1000"/>
              </a:spcBef>
            </a:pPr>
            <a:endParaRPr lang="sk-SK" dirty="0" smtClean="0">
              <a:sym typeface="Wingdings" panose="05000000000000000000" pitchFamily="2" charset="2"/>
            </a:endParaRPr>
          </a:p>
          <a:p>
            <a:pPr marL="914400" lvl="2" indent="-457200">
              <a:spcBef>
                <a:spcPts val="1000"/>
              </a:spcBef>
            </a:pPr>
            <a:endParaRPr lang="sk-SK" sz="2400" dirty="0">
              <a:sym typeface="Wingdings" panose="05000000000000000000" pitchFamily="2" charset="2"/>
            </a:endParaRPr>
          </a:p>
          <a:p>
            <a:endParaRPr lang="sk-SK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2FAD6-6411-42DC-8BC5-F549E347F0CA}" type="slidenum">
              <a:rPr lang="en-US" smtClean="0"/>
              <a:t>23</a:t>
            </a:fld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>
          <a:xfrm>
            <a:off x="571501" y="451771"/>
            <a:ext cx="11234056" cy="756665"/>
          </a:xfrm>
        </p:spPr>
        <p:txBody>
          <a:bodyPr/>
          <a:lstStyle/>
          <a:p>
            <a:r>
              <a:rPr lang="sk-SK" dirty="0" smtClean="0"/>
              <a:t>Pamätáme si IP a MAC adresy rozhraní v lokálnej sieti?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sk-SK" dirty="0"/>
              <a:t>Spojová vrstva: Na čo slúžia MAC adresy</a:t>
            </a:r>
            <a:r>
              <a:rPr lang="en-US" dirty="0"/>
              <a:t>.</a:t>
            </a:r>
          </a:p>
        </p:txBody>
      </p:sp>
      <p:pic>
        <p:nvPicPr>
          <p:cNvPr id="6" name="Obrázo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498" y="2123802"/>
            <a:ext cx="4366720" cy="329658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7193931" y="2035834"/>
            <a:ext cx="570341" cy="345056"/>
          </a:xfrm>
          <a:prstGeom prst="roundRect">
            <a:avLst/>
          </a:prstGeom>
          <a:solidFill>
            <a:srgbClr val="FFC000">
              <a:alpha val="20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https://upload.wikimedia.org/wikipedia/commons/9/9e/Servers_at_LAAS_%28FDLS_2007%29_0389.jpg">
            <a:extLst>
              <a:ext uri="{FF2B5EF4-FFF2-40B4-BE49-F238E27FC236}">
                <a16:creationId xmlns:a16="http://schemas.microsoft.com/office/drawing/2014/main" id="{0D507ABD-7E8B-43BD-9322-ADC544B0B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" t="9091" r="32039" b="-2"/>
          <a:stretch/>
        </p:blipFill>
        <p:spPr bwMode="auto">
          <a:xfrm>
            <a:off x="5251968" y="402834"/>
            <a:ext cx="6940032" cy="645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owchart: Manual Input 4">
            <a:extLst>
              <a:ext uri="{FF2B5EF4-FFF2-40B4-BE49-F238E27FC236}">
                <a16:creationId xmlns:a16="http://schemas.microsoft.com/office/drawing/2014/main" id="{C835F428-99D4-4D78-B20A-18EF27110760}"/>
              </a:ext>
            </a:extLst>
          </p:cNvPr>
          <p:cNvSpPr>
            <a:spLocks noChangeAspect="1"/>
          </p:cNvSpPr>
          <p:nvPr/>
        </p:nvSpPr>
        <p:spPr>
          <a:xfrm rot="5400000">
            <a:off x="3270782" y="-396002"/>
            <a:ext cx="6455169" cy="805284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4808 h 12808"/>
              <a:gd name="connsiteX1" fmla="*/ 10000 w 10000"/>
              <a:gd name="connsiteY1" fmla="*/ 0 h 12808"/>
              <a:gd name="connsiteX2" fmla="*/ 10000 w 10000"/>
              <a:gd name="connsiteY2" fmla="*/ 12808 h 12808"/>
              <a:gd name="connsiteX3" fmla="*/ 0 w 10000"/>
              <a:gd name="connsiteY3" fmla="*/ 12808 h 12808"/>
              <a:gd name="connsiteX4" fmla="*/ 0 w 10000"/>
              <a:gd name="connsiteY4" fmla="*/ 4808 h 12808"/>
              <a:gd name="connsiteX0" fmla="*/ 0 w 10000"/>
              <a:gd name="connsiteY0" fmla="*/ 4768 h 12808"/>
              <a:gd name="connsiteX1" fmla="*/ 10000 w 10000"/>
              <a:gd name="connsiteY1" fmla="*/ 0 h 12808"/>
              <a:gd name="connsiteX2" fmla="*/ 10000 w 10000"/>
              <a:gd name="connsiteY2" fmla="*/ 12808 h 12808"/>
              <a:gd name="connsiteX3" fmla="*/ 0 w 10000"/>
              <a:gd name="connsiteY3" fmla="*/ 12808 h 12808"/>
              <a:gd name="connsiteX4" fmla="*/ 0 w 10000"/>
              <a:gd name="connsiteY4" fmla="*/ 4768 h 12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2808">
                <a:moveTo>
                  <a:pt x="0" y="4768"/>
                </a:moveTo>
                <a:lnTo>
                  <a:pt x="10000" y="0"/>
                </a:lnTo>
                <a:lnTo>
                  <a:pt x="10000" y="12808"/>
                </a:lnTo>
                <a:lnTo>
                  <a:pt x="0" y="12808"/>
                </a:lnTo>
                <a:lnTo>
                  <a:pt x="0" y="4768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Manual Input 4">
            <a:extLst>
              <a:ext uri="{FF2B5EF4-FFF2-40B4-BE49-F238E27FC236}">
                <a16:creationId xmlns:a16="http://schemas.microsoft.com/office/drawing/2014/main" id="{24A4D860-57CA-41B4-BC59-F3ECDB13B2B0}"/>
              </a:ext>
            </a:extLst>
          </p:cNvPr>
          <p:cNvSpPr>
            <a:spLocks noChangeAspect="1"/>
          </p:cNvSpPr>
          <p:nvPr/>
        </p:nvSpPr>
        <p:spPr>
          <a:xfrm rot="5400000">
            <a:off x="1326972" y="-924140"/>
            <a:ext cx="6455169" cy="910911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4808 h 12808"/>
              <a:gd name="connsiteX1" fmla="*/ 10000 w 10000"/>
              <a:gd name="connsiteY1" fmla="*/ 0 h 12808"/>
              <a:gd name="connsiteX2" fmla="*/ 10000 w 10000"/>
              <a:gd name="connsiteY2" fmla="*/ 12808 h 12808"/>
              <a:gd name="connsiteX3" fmla="*/ 0 w 10000"/>
              <a:gd name="connsiteY3" fmla="*/ 12808 h 12808"/>
              <a:gd name="connsiteX4" fmla="*/ 0 w 10000"/>
              <a:gd name="connsiteY4" fmla="*/ 4808 h 12808"/>
              <a:gd name="connsiteX0" fmla="*/ 0 w 10000"/>
              <a:gd name="connsiteY0" fmla="*/ 4768 h 12808"/>
              <a:gd name="connsiteX1" fmla="*/ 10000 w 10000"/>
              <a:gd name="connsiteY1" fmla="*/ 0 h 12808"/>
              <a:gd name="connsiteX2" fmla="*/ 10000 w 10000"/>
              <a:gd name="connsiteY2" fmla="*/ 12808 h 12808"/>
              <a:gd name="connsiteX3" fmla="*/ 0 w 10000"/>
              <a:gd name="connsiteY3" fmla="*/ 12808 h 12808"/>
              <a:gd name="connsiteX4" fmla="*/ 0 w 10000"/>
              <a:gd name="connsiteY4" fmla="*/ 4768 h 12808"/>
              <a:gd name="connsiteX0" fmla="*/ 0 w 10000"/>
              <a:gd name="connsiteY0" fmla="*/ 4768 h 14514"/>
              <a:gd name="connsiteX1" fmla="*/ 10000 w 10000"/>
              <a:gd name="connsiteY1" fmla="*/ 0 h 14514"/>
              <a:gd name="connsiteX2" fmla="*/ 10000 w 10000"/>
              <a:gd name="connsiteY2" fmla="*/ 12808 h 14514"/>
              <a:gd name="connsiteX3" fmla="*/ 38 w 10000"/>
              <a:gd name="connsiteY3" fmla="*/ 14514 h 14514"/>
              <a:gd name="connsiteX4" fmla="*/ 0 w 10000"/>
              <a:gd name="connsiteY4" fmla="*/ 4768 h 14514"/>
              <a:gd name="connsiteX0" fmla="*/ 0 w 10000"/>
              <a:gd name="connsiteY0" fmla="*/ 4768 h 14514"/>
              <a:gd name="connsiteX1" fmla="*/ 10000 w 10000"/>
              <a:gd name="connsiteY1" fmla="*/ 0 h 14514"/>
              <a:gd name="connsiteX2" fmla="*/ 9987 w 10000"/>
              <a:gd name="connsiteY2" fmla="*/ 14474 h 14514"/>
              <a:gd name="connsiteX3" fmla="*/ 38 w 10000"/>
              <a:gd name="connsiteY3" fmla="*/ 14514 h 14514"/>
              <a:gd name="connsiteX4" fmla="*/ 0 w 10000"/>
              <a:gd name="connsiteY4" fmla="*/ 4768 h 14514"/>
              <a:gd name="connsiteX0" fmla="*/ 0 w 10000"/>
              <a:gd name="connsiteY0" fmla="*/ 4768 h 14488"/>
              <a:gd name="connsiteX1" fmla="*/ 10000 w 10000"/>
              <a:gd name="connsiteY1" fmla="*/ 0 h 14488"/>
              <a:gd name="connsiteX2" fmla="*/ 9987 w 10000"/>
              <a:gd name="connsiteY2" fmla="*/ 14474 h 14488"/>
              <a:gd name="connsiteX3" fmla="*/ 64 w 10000"/>
              <a:gd name="connsiteY3" fmla="*/ 14488 h 14488"/>
              <a:gd name="connsiteX4" fmla="*/ 0 w 10000"/>
              <a:gd name="connsiteY4" fmla="*/ 4768 h 14488"/>
              <a:gd name="connsiteX0" fmla="*/ 0 w 10000"/>
              <a:gd name="connsiteY0" fmla="*/ 4768 h 14488"/>
              <a:gd name="connsiteX1" fmla="*/ 10000 w 10000"/>
              <a:gd name="connsiteY1" fmla="*/ 0 h 14488"/>
              <a:gd name="connsiteX2" fmla="*/ 9987 w 10000"/>
              <a:gd name="connsiteY2" fmla="*/ 14487 h 14488"/>
              <a:gd name="connsiteX3" fmla="*/ 64 w 10000"/>
              <a:gd name="connsiteY3" fmla="*/ 14488 h 14488"/>
              <a:gd name="connsiteX4" fmla="*/ 0 w 10000"/>
              <a:gd name="connsiteY4" fmla="*/ 4768 h 14488"/>
              <a:gd name="connsiteX0" fmla="*/ 0 w 10000"/>
              <a:gd name="connsiteY0" fmla="*/ 4768 h 14488"/>
              <a:gd name="connsiteX1" fmla="*/ 10000 w 10000"/>
              <a:gd name="connsiteY1" fmla="*/ 0 h 14488"/>
              <a:gd name="connsiteX2" fmla="*/ 9987 w 10000"/>
              <a:gd name="connsiteY2" fmla="*/ 14487 h 14488"/>
              <a:gd name="connsiteX3" fmla="*/ 51 w 10000"/>
              <a:gd name="connsiteY3" fmla="*/ 14488 h 14488"/>
              <a:gd name="connsiteX4" fmla="*/ 0 w 10000"/>
              <a:gd name="connsiteY4" fmla="*/ 4768 h 14488"/>
              <a:gd name="connsiteX0" fmla="*/ 0 w 10000"/>
              <a:gd name="connsiteY0" fmla="*/ 4768 h 14488"/>
              <a:gd name="connsiteX1" fmla="*/ 10000 w 10000"/>
              <a:gd name="connsiteY1" fmla="*/ 0 h 14488"/>
              <a:gd name="connsiteX2" fmla="*/ 9987 w 10000"/>
              <a:gd name="connsiteY2" fmla="*/ 14487 h 14488"/>
              <a:gd name="connsiteX3" fmla="*/ 38 w 10000"/>
              <a:gd name="connsiteY3" fmla="*/ 14488 h 14488"/>
              <a:gd name="connsiteX4" fmla="*/ 0 w 10000"/>
              <a:gd name="connsiteY4" fmla="*/ 4768 h 14488"/>
              <a:gd name="connsiteX0" fmla="*/ 0 w 10000"/>
              <a:gd name="connsiteY0" fmla="*/ 4768 h 14488"/>
              <a:gd name="connsiteX1" fmla="*/ 10000 w 10000"/>
              <a:gd name="connsiteY1" fmla="*/ 0 h 14488"/>
              <a:gd name="connsiteX2" fmla="*/ 9987 w 10000"/>
              <a:gd name="connsiteY2" fmla="*/ 14487 h 14488"/>
              <a:gd name="connsiteX3" fmla="*/ 12 w 10000"/>
              <a:gd name="connsiteY3" fmla="*/ 14488 h 14488"/>
              <a:gd name="connsiteX4" fmla="*/ 0 w 10000"/>
              <a:gd name="connsiteY4" fmla="*/ 4768 h 14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4488">
                <a:moveTo>
                  <a:pt x="0" y="4768"/>
                </a:moveTo>
                <a:lnTo>
                  <a:pt x="10000" y="0"/>
                </a:lnTo>
                <a:cubicBezTo>
                  <a:pt x="9996" y="4825"/>
                  <a:pt x="9991" y="9662"/>
                  <a:pt x="9987" y="14487"/>
                </a:cubicBezTo>
                <a:lnTo>
                  <a:pt x="12" y="14488"/>
                </a:lnTo>
                <a:cubicBezTo>
                  <a:pt x="-1" y="11239"/>
                  <a:pt x="13" y="8017"/>
                  <a:pt x="0" y="47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B3EE9B57-326C-4BD0-A84A-A618B6D7B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lnSpc>
                <a:spcPct val="80000"/>
              </a:lnSpc>
              <a:buFont typeface="+mj-lt"/>
              <a:buAutoNum type="arabicPeriod"/>
            </a:pPr>
            <a:r>
              <a:rPr lang="sk-SK" sz="3600" dirty="0" smtClean="0"/>
              <a:t>Otvorte priloženú topológiu v nástroji Packet Tracer (PT).</a:t>
            </a:r>
          </a:p>
          <a:p>
            <a:pPr marL="514350" indent="-514350">
              <a:lnSpc>
                <a:spcPct val="80000"/>
              </a:lnSpc>
              <a:buFont typeface="+mj-lt"/>
              <a:buAutoNum type="arabicPeriod"/>
            </a:pPr>
            <a:r>
              <a:rPr lang="sk-SK" sz="3600" dirty="0" smtClean="0"/>
              <a:t>Zapnite </a:t>
            </a:r>
            <a:r>
              <a:rPr lang="sk-SK" sz="3600" u="sng" dirty="0" smtClean="0"/>
              <a:t>simulačný</a:t>
            </a:r>
            <a:r>
              <a:rPr lang="sk-SK" sz="3600" dirty="0" smtClean="0"/>
              <a:t> režim</a:t>
            </a:r>
            <a:r>
              <a:rPr lang="sk-SK" sz="3600" i="1" dirty="0" smtClean="0"/>
              <a:t>.</a:t>
            </a:r>
          </a:p>
          <a:p>
            <a:pPr marL="514350" indent="-514350">
              <a:lnSpc>
                <a:spcPct val="80000"/>
              </a:lnSpc>
              <a:buFont typeface="+mj-lt"/>
              <a:buAutoNum type="arabicPeriod"/>
            </a:pPr>
            <a:r>
              <a:rPr lang="sk-SK" sz="3600" dirty="0" smtClean="0"/>
              <a:t>Nastavte filter správ len na </a:t>
            </a:r>
            <a:r>
              <a:rPr lang="sk-SK" sz="3600" u="sng" dirty="0" smtClean="0"/>
              <a:t>ARP</a:t>
            </a:r>
            <a:r>
              <a:rPr lang="en-US" sz="3600" u="sng" dirty="0" smtClean="0"/>
              <a:t> a ICMP</a:t>
            </a:r>
            <a:r>
              <a:rPr lang="sk-SK" sz="3600" dirty="0" smtClean="0"/>
              <a:t>.</a:t>
            </a:r>
          </a:p>
          <a:p>
            <a:pPr marL="514350" indent="-514350">
              <a:lnSpc>
                <a:spcPct val="80000"/>
              </a:lnSpc>
              <a:buFont typeface="+mj-lt"/>
              <a:buAutoNum type="arabicPeriod"/>
            </a:pPr>
            <a:r>
              <a:rPr lang="sk-SK" sz="3600" dirty="0" smtClean="0"/>
              <a:t>V príkazovom riadku PC</a:t>
            </a:r>
            <a:r>
              <a:rPr lang="en-US" sz="3600" dirty="0" smtClean="0"/>
              <a:t>3</a:t>
            </a:r>
            <a:r>
              <a:rPr lang="sk-SK" sz="3600" dirty="0" smtClean="0"/>
              <a:t> použite </a:t>
            </a:r>
            <a:r>
              <a:rPr lang="sk-SK" sz="3600" i="1" dirty="0" smtClean="0"/>
              <a:t>„ping“ </a:t>
            </a:r>
            <a:r>
              <a:rPr lang="sk-SK" sz="3600" dirty="0" smtClean="0"/>
              <a:t>na IP adresu:</a:t>
            </a:r>
          </a:p>
          <a:p>
            <a:pPr marL="971550" lvl="1" indent="-514350">
              <a:lnSpc>
                <a:spcPct val="80000"/>
              </a:lnSpc>
              <a:buFont typeface="+mj-lt"/>
              <a:buAutoNum type="alphaLcParenR"/>
            </a:pPr>
            <a:r>
              <a:rPr lang="sk-SK" sz="3200" dirty="0" smtClean="0"/>
              <a:t>PC v </a:t>
            </a:r>
            <a:r>
              <a:rPr lang="sk-SK" sz="3200" u="sng" dirty="0" smtClean="0"/>
              <a:t>lokálnej</a:t>
            </a:r>
            <a:r>
              <a:rPr lang="sk-SK" sz="3200" dirty="0" smtClean="0"/>
              <a:t> sieti.</a:t>
            </a:r>
          </a:p>
          <a:p>
            <a:pPr marL="971550" lvl="1" indent="-514350">
              <a:lnSpc>
                <a:spcPct val="80000"/>
              </a:lnSpc>
              <a:buFont typeface="+mj-lt"/>
              <a:buAutoNum type="alphaLcParenR"/>
            </a:pPr>
            <a:r>
              <a:rPr lang="sk-SK" sz="3200" dirty="0" smtClean="0"/>
              <a:t>PC vo </a:t>
            </a:r>
            <a:r>
              <a:rPr lang="sk-SK" sz="3200" u="sng" dirty="0" smtClean="0"/>
              <a:t>vzdialenej</a:t>
            </a:r>
            <a:r>
              <a:rPr lang="sk-SK" sz="3200" dirty="0" smtClean="0"/>
              <a:t> sieti.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sk-SK" sz="3600" dirty="0" smtClean="0"/>
              <a:t>5. </a:t>
            </a:r>
            <a:r>
              <a:rPr lang="sk-SK" sz="3600" u="sng" dirty="0" smtClean="0"/>
              <a:t>Analyzujte ARP správy</a:t>
            </a:r>
            <a:r>
              <a:rPr lang="sk-SK" sz="3600" dirty="0" smtClean="0"/>
              <a:t> (žiadosti aj odpovede) – zamerajte sa na ich obsah a spôsob prenosu sieťou.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sk-SK" sz="3600" dirty="0" smtClean="0"/>
              <a:t>6. </a:t>
            </a:r>
            <a:r>
              <a:rPr lang="sk-SK" sz="3600" u="sng" dirty="0" smtClean="0"/>
              <a:t>Zodpovedajte</a:t>
            </a:r>
            <a:r>
              <a:rPr lang="sk-SK" sz="3600" dirty="0" smtClean="0"/>
              <a:t> nasledujúce otázky:</a:t>
            </a:r>
          </a:p>
          <a:p>
            <a:pPr lvl="1">
              <a:lnSpc>
                <a:spcPct val="80000"/>
              </a:lnSpc>
            </a:pPr>
            <a:r>
              <a:rPr lang="sk-SK" sz="3200" dirty="0" smtClean="0"/>
              <a:t>Zodpovedá </a:t>
            </a:r>
            <a:r>
              <a:rPr lang="sk-SK" sz="3200" dirty="0"/>
              <a:t>priebeh simulácie teoretickému výkladu?</a:t>
            </a:r>
          </a:p>
          <a:p>
            <a:pPr lvl="1">
              <a:lnSpc>
                <a:spcPct val="80000"/>
              </a:lnSpc>
            </a:pPr>
            <a:r>
              <a:rPr lang="sk-SK" sz="3200" dirty="0" smtClean="0"/>
              <a:t>Všimli ste si rozdiely v správaní ARP v 4a a 4b?</a:t>
            </a:r>
          </a:p>
          <a:p>
            <a:pPr lvl="1">
              <a:lnSpc>
                <a:spcPct val="80000"/>
              </a:lnSpc>
            </a:pPr>
            <a:r>
              <a:rPr lang="sk-SK" sz="3200" dirty="0" smtClean="0"/>
              <a:t>Na aké MAC adresy sa PC pýta v oboch prípadoch?</a:t>
            </a:r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1C85B651-D069-4B3D-BD85-E5CAAFB0E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2FAD6-6411-42DC-8BC5-F549E347F0CA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D70A41A2-852B-447C-AC39-6EA3A356A322}"/>
              </a:ext>
            </a:extLst>
          </p:cNvPr>
          <p:cNvSpPr/>
          <p:nvPr/>
        </p:nvSpPr>
        <p:spPr>
          <a:xfrm>
            <a:off x="0" y="402833"/>
            <a:ext cx="8741790" cy="933251"/>
          </a:xfrm>
          <a:custGeom>
            <a:avLst/>
            <a:gdLst>
              <a:gd name="connsiteX0" fmla="*/ 0 w 12192000"/>
              <a:gd name="connsiteY0" fmla="*/ 0 h 933251"/>
              <a:gd name="connsiteX1" fmla="*/ 12192000 w 12192000"/>
              <a:gd name="connsiteY1" fmla="*/ 0 h 933251"/>
              <a:gd name="connsiteX2" fmla="*/ 12192000 w 12192000"/>
              <a:gd name="connsiteY2" fmla="*/ 933251 h 933251"/>
              <a:gd name="connsiteX3" fmla="*/ 0 w 12192000"/>
              <a:gd name="connsiteY3" fmla="*/ 933251 h 933251"/>
              <a:gd name="connsiteX4" fmla="*/ 0 w 12192000"/>
              <a:gd name="connsiteY4" fmla="*/ 0 h 933251"/>
              <a:gd name="connsiteX0" fmla="*/ 0 w 12192000"/>
              <a:gd name="connsiteY0" fmla="*/ 0 h 933251"/>
              <a:gd name="connsiteX1" fmla="*/ 12192000 w 12192000"/>
              <a:gd name="connsiteY1" fmla="*/ 0 h 933251"/>
              <a:gd name="connsiteX2" fmla="*/ 8741790 w 12192000"/>
              <a:gd name="connsiteY2" fmla="*/ 933251 h 933251"/>
              <a:gd name="connsiteX3" fmla="*/ 0 w 12192000"/>
              <a:gd name="connsiteY3" fmla="*/ 933251 h 933251"/>
              <a:gd name="connsiteX4" fmla="*/ 0 w 12192000"/>
              <a:gd name="connsiteY4" fmla="*/ 0 h 933251"/>
              <a:gd name="connsiteX0" fmla="*/ 0 w 8741790"/>
              <a:gd name="connsiteY0" fmla="*/ 0 h 933251"/>
              <a:gd name="connsiteX1" fmla="*/ 8374145 w 8741790"/>
              <a:gd name="connsiteY1" fmla="*/ 0 h 933251"/>
              <a:gd name="connsiteX2" fmla="*/ 8741790 w 8741790"/>
              <a:gd name="connsiteY2" fmla="*/ 933251 h 933251"/>
              <a:gd name="connsiteX3" fmla="*/ 0 w 8741790"/>
              <a:gd name="connsiteY3" fmla="*/ 933251 h 933251"/>
              <a:gd name="connsiteX4" fmla="*/ 0 w 8741790"/>
              <a:gd name="connsiteY4" fmla="*/ 0 h 933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1790" h="933251">
                <a:moveTo>
                  <a:pt x="0" y="0"/>
                </a:moveTo>
                <a:lnTo>
                  <a:pt x="8374145" y="0"/>
                </a:lnTo>
                <a:lnTo>
                  <a:pt x="8741790" y="933251"/>
                </a:lnTo>
                <a:lnTo>
                  <a:pt x="0" y="933251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odnadpis 4">
            <a:extLst>
              <a:ext uri="{FF2B5EF4-FFF2-40B4-BE49-F238E27FC236}">
                <a16:creationId xmlns:a16="http://schemas.microsoft.com/office/drawing/2014/main" id="{A783B204-A80E-4D06-AEFB-4D0C3A447F8D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838200" y="502508"/>
            <a:ext cx="10515600" cy="756665"/>
          </a:xfrm>
        </p:spPr>
        <p:txBody>
          <a:bodyPr/>
          <a:lstStyle/>
          <a:p>
            <a:r>
              <a:rPr lang="sk-SK" dirty="0" smtClean="0"/>
              <a:t>Proces ARP</a:t>
            </a:r>
            <a:r>
              <a:rPr lang="en-US" dirty="0" smtClean="0"/>
              <a:t>: </a:t>
            </a:r>
            <a:r>
              <a:rPr lang="sk-SK" i="1" dirty="0"/>
              <a:t>Aktivita</a:t>
            </a:r>
            <a:r>
              <a:rPr lang="en-US" i="1" dirty="0"/>
              <a:t> </a:t>
            </a:r>
            <a:r>
              <a:rPr lang="en-US" i="1" dirty="0" smtClean="0"/>
              <a:t>(</a:t>
            </a:r>
            <a:r>
              <a:rPr lang="sk-SK" i="1" dirty="0" smtClean="0"/>
              <a:t>11</a:t>
            </a:r>
            <a:r>
              <a:rPr lang="en-US" i="1" dirty="0" smtClean="0"/>
              <a:t>.</a:t>
            </a:r>
            <a:r>
              <a:rPr lang="sk-SK" i="1" dirty="0"/>
              <a:t>3</a:t>
            </a:r>
            <a:r>
              <a:rPr lang="en-US" i="1" dirty="0" smtClean="0"/>
              <a:t>)</a:t>
            </a:r>
            <a:endParaRPr lang="en-US" dirty="0"/>
          </a:p>
        </p:txBody>
      </p:sp>
      <p:sp>
        <p:nvSpPr>
          <p:cNvPr id="6" name="Nadpis 5">
            <a:extLst>
              <a:ext uri="{FF2B5EF4-FFF2-40B4-BE49-F238E27FC236}">
                <a16:creationId xmlns:a16="http://schemas.microsoft.com/office/drawing/2014/main" id="{62BB46AC-9F0E-4B09-AD6B-3ED1E5715F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11 – </a:t>
            </a:r>
            <a:r>
              <a:rPr lang="sk-SK" dirty="0"/>
              <a:t>Spojová vrstva: Na čo slúžia MAC adresy</a:t>
            </a:r>
            <a:r>
              <a:rPr lang="en-US" dirty="0"/>
              <a:t>.</a:t>
            </a:r>
          </a:p>
        </p:txBody>
      </p:sp>
      <p:sp>
        <p:nvSpPr>
          <p:cNvPr id="12" name="Obdĺžnik 11">
            <a:extLst>
              <a:ext uri="{FF2B5EF4-FFF2-40B4-BE49-F238E27FC236}">
                <a16:creationId xmlns:a16="http://schemas.microsoft.com/office/drawing/2014/main" id="{4FAF4FF2-322E-44BF-AACD-B6882183D3FE}"/>
              </a:ext>
            </a:extLst>
          </p:cNvPr>
          <p:cNvSpPr/>
          <p:nvPr/>
        </p:nvSpPr>
        <p:spPr>
          <a:xfrm>
            <a:off x="-1" y="0"/>
            <a:ext cx="209551" cy="6858000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9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sah 1">
            <a:extLst>
              <a:ext uri="{FF2B5EF4-FFF2-40B4-BE49-F238E27FC236}">
                <a16:creationId xmlns:a16="http://schemas.microsoft.com/office/drawing/2014/main" id="{A7E57439-490B-4531-9073-827BF4BEE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825625"/>
            <a:ext cx="6651567" cy="4530725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sk-SK" dirty="0"/>
              <a:t>N</a:t>
            </a:r>
            <a:r>
              <a:rPr lang="sk-SK" dirty="0" smtClean="0"/>
              <a:t>a čo potrebujeme spojovú vrstvu </a:t>
            </a:r>
            <a:r>
              <a:rPr lang="sk-SK" dirty="0"/>
              <a:t>(L2</a:t>
            </a:r>
            <a:r>
              <a:rPr lang="sk-SK" dirty="0" smtClean="0"/>
              <a:t>)?</a:t>
            </a:r>
            <a:endParaRPr lang="sk-SK" dirty="0"/>
          </a:p>
          <a:p>
            <a:pPr lvl="1">
              <a:lnSpc>
                <a:spcPct val="80000"/>
              </a:lnSpc>
            </a:pPr>
            <a:r>
              <a:rPr lang="sk-SK" dirty="0"/>
              <a:t>Zabezpečuje komunikáciu v rámci spoločnej siete.</a:t>
            </a:r>
          </a:p>
          <a:p>
            <a:pPr lvl="1">
              <a:lnSpc>
                <a:spcPct val="80000"/>
              </a:lnSpc>
            </a:pPr>
            <a:r>
              <a:rPr lang="sk-SK" dirty="0"/>
              <a:t>Tvorí hranicu medzi HW a SW počítačových sietí.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sk-SK" dirty="0" smtClean="0"/>
              <a:t>Čo je Ethernet?</a:t>
            </a:r>
            <a:endParaRPr lang="sk-SK" dirty="0"/>
          </a:p>
          <a:p>
            <a:pPr lvl="1">
              <a:lnSpc>
                <a:spcPct val="80000"/>
              </a:lnSpc>
            </a:pPr>
            <a:r>
              <a:rPr lang="sk-SK" dirty="0"/>
              <a:t>Jediná prenosová technológia používaná v lokálnych sieťach (LAN).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P</a:t>
            </a:r>
            <a:r>
              <a:rPr lang="sk-SK" dirty="0" smtClean="0"/>
              <a:t>ridelením MAC adresy rozhraniu unikátne </a:t>
            </a:r>
            <a:r>
              <a:rPr lang="sk-SK" dirty="0"/>
              <a:t>adresuje každé zariadenie pripojené do siete.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sk-SK" dirty="0" smtClean="0"/>
              <a:t>Na čo slúži ARP?</a:t>
            </a:r>
            <a:endParaRPr lang="sk-SK" dirty="0"/>
          </a:p>
          <a:p>
            <a:pPr lvl="1">
              <a:lnSpc>
                <a:spcPct val="80000"/>
              </a:lnSpc>
            </a:pPr>
            <a:r>
              <a:rPr lang="sk-SK" dirty="0"/>
              <a:t>Mapuje logické (IP) adresy na fyzické (MAC) adresy.</a:t>
            </a:r>
          </a:p>
          <a:p>
            <a:pPr lvl="1">
              <a:lnSpc>
                <a:spcPct val="80000"/>
              </a:lnSpc>
            </a:pPr>
            <a:r>
              <a:rPr lang="sk-SK" dirty="0"/>
              <a:t>Vyhľadá neznámu MAC adresu rozhrania podľa jeho známej IP adresy.</a:t>
            </a:r>
          </a:p>
        </p:txBody>
      </p:sp>
      <p:sp>
        <p:nvSpPr>
          <p:cNvPr id="3" name="Zástupný objekt pre číslo snímky 2">
            <a:extLst>
              <a:ext uri="{FF2B5EF4-FFF2-40B4-BE49-F238E27FC236}">
                <a16:creationId xmlns:a16="http://schemas.microsoft.com/office/drawing/2014/main" id="{14FCBAAE-132C-44E8-AB3C-903CBDC7D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2FAD6-6411-42DC-8BC5-F549E347F0CA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Podnadpis 3">
            <a:extLst>
              <a:ext uri="{FF2B5EF4-FFF2-40B4-BE49-F238E27FC236}">
                <a16:creationId xmlns:a16="http://schemas.microsoft.com/office/drawing/2014/main" id="{252BFC3F-435D-4B41-B882-865E2A18D8C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sk-SK" dirty="0" smtClean="0"/>
              <a:t>Zhrnutie</a:t>
            </a:r>
            <a:endParaRPr lang="en-US" dirty="0"/>
          </a:p>
        </p:txBody>
      </p:sp>
      <p:sp>
        <p:nvSpPr>
          <p:cNvPr id="5" name="Nadpis 4">
            <a:extLst>
              <a:ext uri="{FF2B5EF4-FFF2-40B4-BE49-F238E27FC236}">
                <a16:creationId xmlns:a16="http://schemas.microsoft.com/office/drawing/2014/main" id="{DE348350-4414-4F06-9B12-E8C180BF6C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sk-SK" dirty="0"/>
              <a:t>Spojová vrstva: Na čo slúžia MAC adresy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297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146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sah 1">
            <a:extLst>
              <a:ext uri="{FF2B5EF4-FFF2-40B4-BE49-F238E27FC236}">
                <a16:creationId xmlns:a16="http://schemas.microsoft.com/office/drawing/2014/main" id="{E2361906-1643-4EAF-B69B-A4EAE2F3A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sk-SK" sz="2400" b="1" dirty="0" smtClean="0"/>
              <a:t>Spojová vrstva: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k-SK" sz="2000" dirty="0" smtClean="0"/>
              <a:t>Účel a úlohy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k-SK" sz="2000" dirty="0" smtClean="0"/>
              <a:t>Postavenie v OSI/ISO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k-SK" sz="2000" dirty="0" smtClean="0"/>
              <a:t>Fyzická a logická topológia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k-SK" sz="2000" dirty="0" smtClean="0"/>
              <a:t>Riadenie prístupu k médiu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k-SK" sz="2000" dirty="0" smtClean="0"/>
              <a:t>Všeobecná štruktúra rámca</a:t>
            </a:r>
          </a:p>
          <a:p>
            <a:r>
              <a:rPr lang="sk-SK" sz="2400" b="1" dirty="0" smtClean="0"/>
              <a:t>Ethernet: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k-SK" sz="2000" dirty="0" smtClean="0"/>
              <a:t>Účel, varianty a štandardy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k-SK" sz="2000" dirty="0" smtClean="0"/>
              <a:t>Základné princípy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k-SK" sz="2000" dirty="0" smtClean="0">
                <a:solidFill>
                  <a:srgbClr val="FF0000"/>
                </a:solidFill>
              </a:rPr>
              <a:t>Aktivita (11.1)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k-SK" sz="2000" dirty="0" smtClean="0"/>
              <a:t>Štruktúra ethernetového rámca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k-SK" sz="2000" dirty="0" smtClean="0"/>
              <a:t>Fyzická adresa (MAC adresa) a jej typy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k-SK" sz="2000" dirty="0" smtClean="0">
                <a:solidFill>
                  <a:srgbClr val="FF0000"/>
                </a:solidFill>
              </a:rPr>
              <a:t>Aktivita (11.2)</a:t>
            </a:r>
          </a:p>
          <a:p>
            <a:r>
              <a:rPr lang="sk-SK" sz="2400" b="1" dirty="0" smtClean="0"/>
              <a:t>ARP: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k-SK" sz="2000" dirty="0" smtClean="0"/>
              <a:t>Vzájomný vzťah fyzickej a logickej adresy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k-SK" sz="2000" dirty="0" smtClean="0"/>
              <a:t>Vyhľadávanie MAC adresy podľa IP adresy v sieti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k-SK" sz="2000" dirty="0" smtClean="0"/>
              <a:t>ARP tabuľka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k-SK" sz="2000" dirty="0" smtClean="0">
                <a:solidFill>
                  <a:srgbClr val="FF0000"/>
                </a:solidFill>
              </a:rPr>
              <a:t>Aktivita (11.3)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sk-SK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sk-SK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sk-SK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sk-SK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sk-SK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sk-SK" sz="2000" dirty="0" smtClean="0"/>
          </a:p>
        </p:txBody>
      </p:sp>
      <p:sp>
        <p:nvSpPr>
          <p:cNvPr id="3" name="Zástupný objekt pre číslo snímky 2">
            <a:extLst>
              <a:ext uri="{FF2B5EF4-FFF2-40B4-BE49-F238E27FC236}">
                <a16:creationId xmlns:a16="http://schemas.microsoft.com/office/drawing/2014/main" id="{D751D628-0C16-4537-B132-42DE3E35A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2FAD6-6411-42DC-8BC5-F549E347F0C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Podnadpis 3">
            <a:extLst>
              <a:ext uri="{FF2B5EF4-FFF2-40B4-BE49-F238E27FC236}">
                <a16:creationId xmlns:a16="http://schemas.microsoft.com/office/drawing/2014/main" id="{09CA199B-C928-420D-881E-8790ADFEE7F8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 smtClean="0"/>
              <a:t>O</a:t>
            </a:r>
            <a:r>
              <a:rPr lang="sk-SK" dirty="0" smtClean="0"/>
              <a:t>bsah</a:t>
            </a:r>
            <a:r>
              <a:rPr lang="en-US" dirty="0" smtClean="0"/>
              <a:t>  </a:t>
            </a:r>
            <a:endParaRPr lang="sk-SK" dirty="0"/>
          </a:p>
        </p:txBody>
      </p:sp>
      <p:sp>
        <p:nvSpPr>
          <p:cNvPr id="5" name="Nadpis 4">
            <a:extLst>
              <a:ext uri="{FF2B5EF4-FFF2-40B4-BE49-F238E27FC236}">
                <a16:creationId xmlns:a16="http://schemas.microsoft.com/office/drawing/2014/main" id="{4016C6A7-2DC6-4F7D-9671-DDBAB6FC3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11 </a:t>
            </a:r>
            <a:r>
              <a:rPr lang="en-US" dirty="0"/>
              <a:t>– </a:t>
            </a:r>
            <a:r>
              <a:rPr lang="sk-SK" dirty="0" smtClean="0"/>
              <a:t>Spojová vrstva: Na čo slúžia MAC adresy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72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160" y="402833"/>
            <a:ext cx="6720839" cy="6455171"/>
          </a:xfrm>
          <a:prstGeom prst="rect">
            <a:avLst/>
          </a:prstGeom>
        </p:spPr>
      </p:pic>
      <p:sp>
        <p:nvSpPr>
          <p:cNvPr id="7" name="Flowchart: Manual Input 4">
            <a:extLst>
              <a:ext uri="{FF2B5EF4-FFF2-40B4-BE49-F238E27FC236}">
                <a16:creationId xmlns:a16="http://schemas.microsoft.com/office/drawing/2014/main" id="{58352F0D-74D6-47F9-8DCF-193F652D58C5}"/>
              </a:ext>
            </a:extLst>
          </p:cNvPr>
          <p:cNvSpPr>
            <a:spLocks noChangeAspect="1"/>
          </p:cNvSpPr>
          <p:nvPr/>
        </p:nvSpPr>
        <p:spPr>
          <a:xfrm rot="5400000">
            <a:off x="3270782" y="-396002"/>
            <a:ext cx="6455169" cy="805284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4808 h 12808"/>
              <a:gd name="connsiteX1" fmla="*/ 10000 w 10000"/>
              <a:gd name="connsiteY1" fmla="*/ 0 h 12808"/>
              <a:gd name="connsiteX2" fmla="*/ 10000 w 10000"/>
              <a:gd name="connsiteY2" fmla="*/ 12808 h 12808"/>
              <a:gd name="connsiteX3" fmla="*/ 0 w 10000"/>
              <a:gd name="connsiteY3" fmla="*/ 12808 h 12808"/>
              <a:gd name="connsiteX4" fmla="*/ 0 w 10000"/>
              <a:gd name="connsiteY4" fmla="*/ 4808 h 12808"/>
              <a:gd name="connsiteX0" fmla="*/ 0 w 10000"/>
              <a:gd name="connsiteY0" fmla="*/ 4768 h 12808"/>
              <a:gd name="connsiteX1" fmla="*/ 10000 w 10000"/>
              <a:gd name="connsiteY1" fmla="*/ 0 h 12808"/>
              <a:gd name="connsiteX2" fmla="*/ 10000 w 10000"/>
              <a:gd name="connsiteY2" fmla="*/ 12808 h 12808"/>
              <a:gd name="connsiteX3" fmla="*/ 0 w 10000"/>
              <a:gd name="connsiteY3" fmla="*/ 12808 h 12808"/>
              <a:gd name="connsiteX4" fmla="*/ 0 w 10000"/>
              <a:gd name="connsiteY4" fmla="*/ 4768 h 12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2808">
                <a:moveTo>
                  <a:pt x="0" y="4768"/>
                </a:moveTo>
                <a:lnTo>
                  <a:pt x="10000" y="0"/>
                </a:lnTo>
                <a:lnTo>
                  <a:pt x="10000" y="12808"/>
                </a:lnTo>
                <a:lnTo>
                  <a:pt x="0" y="12808"/>
                </a:lnTo>
                <a:lnTo>
                  <a:pt x="0" y="4768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Manual Input 4">
            <a:extLst>
              <a:ext uri="{FF2B5EF4-FFF2-40B4-BE49-F238E27FC236}">
                <a16:creationId xmlns:a16="http://schemas.microsoft.com/office/drawing/2014/main" id="{8A9CBCDE-EA24-4F6E-BB70-51A14738F07D}"/>
              </a:ext>
            </a:extLst>
          </p:cNvPr>
          <p:cNvSpPr>
            <a:spLocks noChangeAspect="1"/>
          </p:cNvSpPr>
          <p:nvPr/>
        </p:nvSpPr>
        <p:spPr>
          <a:xfrm rot="5400000">
            <a:off x="1326972" y="-924140"/>
            <a:ext cx="6455169" cy="910911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4808 h 12808"/>
              <a:gd name="connsiteX1" fmla="*/ 10000 w 10000"/>
              <a:gd name="connsiteY1" fmla="*/ 0 h 12808"/>
              <a:gd name="connsiteX2" fmla="*/ 10000 w 10000"/>
              <a:gd name="connsiteY2" fmla="*/ 12808 h 12808"/>
              <a:gd name="connsiteX3" fmla="*/ 0 w 10000"/>
              <a:gd name="connsiteY3" fmla="*/ 12808 h 12808"/>
              <a:gd name="connsiteX4" fmla="*/ 0 w 10000"/>
              <a:gd name="connsiteY4" fmla="*/ 4808 h 12808"/>
              <a:gd name="connsiteX0" fmla="*/ 0 w 10000"/>
              <a:gd name="connsiteY0" fmla="*/ 4768 h 12808"/>
              <a:gd name="connsiteX1" fmla="*/ 10000 w 10000"/>
              <a:gd name="connsiteY1" fmla="*/ 0 h 12808"/>
              <a:gd name="connsiteX2" fmla="*/ 10000 w 10000"/>
              <a:gd name="connsiteY2" fmla="*/ 12808 h 12808"/>
              <a:gd name="connsiteX3" fmla="*/ 0 w 10000"/>
              <a:gd name="connsiteY3" fmla="*/ 12808 h 12808"/>
              <a:gd name="connsiteX4" fmla="*/ 0 w 10000"/>
              <a:gd name="connsiteY4" fmla="*/ 4768 h 12808"/>
              <a:gd name="connsiteX0" fmla="*/ 0 w 10000"/>
              <a:gd name="connsiteY0" fmla="*/ 4768 h 14514"/>
              <a:gd name="connsiteX1" fmla="*/ 10000 w 10000"/>
              <a:gd name="connsiteY1" fmla="*/ 0 h 14514"/>
              <a:gd name="connsiteX2" fmla="*/ 10000 w 10000"/>
              <a:gd name="connsiteY2" fmla="*/ 12808 h 14514"/>
              <a:gd name="connsiteX3" fmla="*/ 38 w 10000"/>
              <a:gd name="connsiteY3" fmla="*/ 14514 h 14514"/>
              <a:gd name="connsiteX4" fmla="*/ 0 w 10000"/>
              <a:gd name="connsiteY4" fmla="*/ 4768 h 14514"/>
              <a:gd name="connsiteX0" fmla="*/ 0 w 10000"/>
              <a:gd name="connsiteY0" fmla="*/ 4768 h 14514"/>
              <a:gd name="connsiteX1" fmla="*/ 10000 w 10000"/>
              <a:gd name="connsiteY1" fmla="*/ 0 h 14514"/>
              <a:gd name="connsiteX2" fmla="*/ 9987 w 10000"/>
              <a:gd name="connsiteY2" fmla="*/ 14474 h 14514"/>
              <a:gd name="connsiteX3" fmla="*/ 38 w 10000"/>
              <a:gd name="connsiteY3" fmla="*/ 14514 h 14514"/>
              <a:gd name="connsiteX4" fmla="*/ 0 w 10000"/>
              <a:gd name="connsiteY4" fmla="*/ 4768 h 14514"/>
              <a:gd name="connsiteX0" fmla="*/ 0 w 10000"/>
              <a:gd name="connsiteY0" fmla="*/ 4768 h 14488"/>
              <a:gd name="connsiteX1" fmla="*/ 10000 w 10000"/>
              <a:gd name="connsiteY1" fmla="*/ 0 h 14488"/>
              <a:gd name="connsiteX2" fmla="*/ 9987 w 10000"/>
              <a:gd name="connsiteY2" fmla="*/ 14474 h 14488"/>
              <a:gd name="connsiteX3" fmla="*/ 64 w 10000"/>
              <a:gd name="connsiteY3" fmla="*/ 14488 h 14488"/>
              <a:gd name="connsiteX4" fmla="*/ 0 w 10000"/>
              <a:gd name="connsiteY4" fmla="*/ 4768 h 14488"/>
              <a:gd name="connsiteX0" fmla="*/ 0 w 10000"/>
              <a:gd name="connsiteY0" fmla="*/ 4768 h 14488"/>
              <a:gd name="connsiteX1" fmla="*/ 10000 w 10000"/>
              <a:gd name="connsiteY1" fmla="*/ 0 h 14488"/>
              <a:gd name="connsiteX2" fmla="*/ 9987 w 10000"/>
              <a:gd name="connsiteY2" fmla="*/ 14487 h 14488"/>
              <a:gd name="connsiteX3" fmla="*/ 64 w 10000"/>
              <a:gd name="connsiteY3" fmla="*/ 14488 h 14488"/>
              <a:gd name="connsiteX4" fmla="*/ 0 w 10000"/>
              <a:gd name="connsiteY4" fmla="*/ 4768 h 14488"/>
              <a:gd name="connsiteX0" fmla="*/ 0 w 10000"/>
              <a:gd name="connsiteY0" fmla="*/ 4768 h 14488"/>
              <a:gd name="connsiteX1" fmla="*/ 10000 w 10000"/>
              <a:gd name="connsiteY1" fmla="*/ 0 h 14488"/>
              <a:gd name="connsiteX2" fmla="*/ 9987 w 10000"/>
              <a:gd name="connsiteY2" fmla="*/ 14487 h 14488"/>
              <a:gd name="connsiteX3" fmla="*/ 51 w 10000"/>
              <a:gd name="connsiteY3" fmla="*/ 14488 h 14488"/>
              <a:gd name="connsiteX4" fmla="*/ 0 w 10000"/>
              <a:gd name="connsiteY4" fmla="*/ 4768 h 14488"/>
              <a:gd name="connsiteX0" fmla="*/ 0 w 10000"/>
              <a:gd name="connsiteY0" fmla="*/ 4768 h 14488"/>
              <a:gd name="connsiteX1" fmla="*/ 10000 w 10000"/>
              <a:gd name="connsiteY1" fmla="*/ 0 h 14488"/>
              <a:gd name="connsiteX2" fmla="*/ 9987 w 10000"/>
              <a:gd name="connsiteY2" fmla="*/ 14487 h 14488"/>
              <a:gd name="connsiteX3" fmla="*/ 38 w 10000"/>
              <a:gd name="connsiteY3" fmla="*/ 14488 h 14488"/>
              <a:gd name="connsiteX4" fmla="*/ 0 w 10000"/>
              <a:gd name="connsiteY4" fmla="*/ 4768 h 14488"/>
              <a:gd name="connsiteX0" fmla="*/ 0 w 10000"/>
              <a:gd name="connsiteY0" fmla="*/ 4768 h 14488"/>
              <a:gd name="connsiteX1" fmla="*/ 10000 w 10000"/>
              <a:gd name="connsiteY1" fmla="*/ 0 h 14488"/>
              <a:gd name="connsiteX2" fmla="*/ 9987 w 10000"/>
              <a:gd name="connsiteY2" fmla="*/ 14487 h 14488"/>
              <a:gd name="connsiteX3" fmla="*/ 12 w 10000"/>
              <a:gd name="connsiteY3" fmla="*/ 14488 h 14488"/>
              <a:gd name="connsiteX4" fmla="*/ 0 w 10000"/>
              <a:gd name="connsiteY4" fmla="*/ 4768 h 14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4488">
                <a:moveTo>
                  <a:pt x="0" y="4768"/>
                </a:moveTo>
                <a:lnTo>
                  <a:pt x="10000" y="0"/>
                </a:lnTo>
                <a:cubicBezTo>
                  <a:pt x="9996" y="4825"/>
                  <a:pt x="9991" y="9662"/>
                  <a:pt x="9987" y="14487"/>
                </a:cubicBezTo>
                <a:lnTo>
                  <a:pt x="12" y="14488"/>
                </a:lnTo>
                <a:cubicBezTo>
                  <a:pt x="-1" y="11239"/>
                  <a:pt x="13" y="8017"/>
                  <a:pt x="0" y="47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B1358-DFF4-4D5D-BF19-911E5E25F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sk-SK" b="1" dirty="0" smtClean="0"/>
              <a:t>Spojová vrstva umožňuje zariadeniam komunikovať v rámci spoločnej siete.</a:t>
            </a:r>
          </a:p>
          <a:p>
            <a:pPr lvl="1">
              <a:lnSpc>
                <a:spcPct val="80000"/>
              </a:lnSpc>
            </a:pPr>
            <a:r>
              <a:rPr lang="sk-SK" dirty="0" smtClean="0"/>
              <a:t>Rozširuje schopnosť prenosu signálov (fyzická vrstva) na prenos správ (rámcov)</a:t>
            </a:r>
            <a:r>
              <a:rPr lang="en-US" dirty="0" smtClean="0"/>
              <a:t> a </a:t>
            </a:r>
            <a:r>
              <a:rPr lang="sk-SK" dirty="0" smtClean="0"/>
              <a:t>pridáva pokročilé funkcie.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sk-SK" sz="2800" dirty="0" smtClean="0"/>
              <a:t>Úlohy</a:t>
            </a:r>
            <a:r>
              <a:rPr lang="sk-SK" dirty="0" smtClean="0"/>
              <a:t> spojovej vrstvy:</a:t>
            </a:r>
          </a:p>
          <a:p>
            <a:pPr lvl="1">
              <a:lnSpc>
                <a:spcPct val="80000"/>
              </a:lnSpc>
            </a:pPr>
            <a:r>
              <a:rPr lang="sk-SK" dirty="0" smtClean="0"/>
              <a:t>Vkladanie dátových jednotiek L3 (paketov) do rámcov.</a:t>
            </a:r>
          </a:p>
          <a:p>
            <a:pPr lvl="1">
              <a:lnSpc>
                <a:spcPct val="80000"/>
              </a:lnSpc>
            </a:pPr>
            <a:r>
              <a:rPr lang="sk-SK" dirty="0" smtClean="0"/>
              <a:t>Odlíšenie rôznych protokolov sieťovej vrstvy.</a:t>
            </a:r>
            <a:endParaRPr lang="sk-SK" sz="2800" dirty="0"/>
          </a:p>
          <a:p>
            <a:pPr lvl="1">
              <a:lnSpc>
                <a:spcPct val="80000"/>
              </a:lnSpc>
            </a:pPr>
            <a:r>
              <a:rPr lang="sk-SK" dirty="0" smtClean="0"/>
              <a:t>Adresovanie zariadení pripojených do siete.</a:t>
            </a:r>
          </a:p>
          <a:p>
            <a:pPr lvl="1">
              <a:lnSpc>
                <a:spcPct val="80000"/>
              </a:lnSpc>
            </a:pPr>
            <a:r>
              <a:rPr lang="sk-SK" dirty="0" smtClean="0"/>
              <a:t>Riadenie prístupu k prenosovému médiu.</a:t>
            </a:r>
          </a:p>
          <a:p>
            <a:pPr lvl="1">
              <a:lnSpc>
                <a:spcPct val="80000"/>
              </a:lnSpc>
            </a:pPr>
            <a:r>
              <a:rPr lang="sk-SK" dirty="0" smtClean="0"/>
              <a:t>Kontrola správnosti prenosu a detekcia chýb.</a:t>
            </a:r>
          </a:p>
          <a:p>
            <a:pPr lvl="1">
              <a:lnSpc>
                <a:spcPct val="80000"/>
              </a:lnSpc>
            </a:pPr>
            <a:r>
              <a:rPr lang="sk-SK" dirty="0" smtClean="0"/>
              <a:t>Odlíšenie začiatku a konca rámca.</a:t>
            </a:r>
            <a:endParaRPr lang="en-US" dirty="0" smtClean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DD81E-9BEA-451B-97F5-FDAE3D1F4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2FAD6-6411-42DC-8BC5-F549E347F0C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EFEC49ED-0AEC-4978-BF11-E53BD041382E}"/>
              </a:ext>
            </a:extLst>
          </p:cNvPr>
          <p:cNvSpPr/>
          <p:nvPr/>
        </p:nvSpPr>
        <p:spPr>
          <a:xfrm>
            <a:off x="0" y="402833"/>
            <a:ext cx="8741790" cy="933251"/>
          </a:xfrm>
          <a:custGeom>
            <a:avLst/>
            <a:gdLst>
              <a:gd name="connsiteX0" fmla="*/ 0 w 12192000"/>
              <a:gd name="connsiteY0" fmla="*/ 0 h 933251"/>
              <a:gd name="connsiteX1" fmla="*/ 12192000 w 12192000"/>
              <a:gd name="connsiteY1" fmla="*/ 0 h 933251"/>
              <a:gd name="connsiteX2" fmla="*/ 12192000 w 12192000"/>
              <a:gd name="connsiteY2" fmla="*/ 933251 h 933251"/>
              <a:gd name="connsiteX3" fmla="*/ 0 w 12192000"/>
              <a:gd name="connsiteY3" fmla="*/ 933251 h 933251"/>
              <a:gd name="connsiteX4" fmla="*/ 0 w 12192000"/>
              <a:gd name="connsiteY4" fmla="*/ 0 h 933251"/>
              <a:gd name="connsiteX0" fmla="*/ 0 w 12192000"/>
              <a:gd name="connsiteY0" fmla="*/ 0 h 933251"/>
              <a:gd name="connsiteX1" fmla="*/ 12192000 w 12192000"/>
              <a:gd name="connsiteY1" fmla="*/ 0 h 933251"/>
              <a:gd name="connsiteX2" fmla="*/ 8741790 w 12192000"/>
              <a:gd name="connsiteY2" fmla="*/ 933251 h 933251"/>
              <a:gd name="connsiteX3" fmla="*/ 0 w 12192000"/>
              <a:gd name="connsiteY3" fmla="*/ 933251 h 933251"/>
              <a:gd name="connsiteX4" fmla="*/ 0 w 12192000"/>
              <a:gd name="connsiteY4" fmla="*/ 0 h 933251"/>
              <a:gd name="connsiteX0" fmla="*/ 0 w 8741790"/>
              <a:gd name="connsiteY0" fmla="*/ 0 h 933251"/>
              <a:gd name="connsiteX1" fmla="*/ 8374145 w 8741790"/>
              <a:gd name="connsiteY1" fmla="*/ 0 h 933251"/>
              <a:gd name="connsiteX2" fmla="*/ 8741790 w 8741790"/>
              <a:gd name="connsiteY2" fmla="*/ 933251 h 933251"/>
              <a:gd name="connsiteX3" fmla="*/ 0 w 8741790"/>
              <a:gd name="connsiteY3" fmla="*/ 933251 h 933251"/>
              <a:gd name="connsiteX4" fmla="*/ 0 w 8741790"/>
              <a:gd name="connsiteY4" fmla="*/ 0 h 933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1790" h="933251">
                <a:moveTo>
                  <a:pt x="0" y="0"/>
                </a:moveTo>
                <a:lnTo>
                  <a:pt x="8374145" y="0"/>
                </a:lnTo>
                <a:lnTo>
                  <a:pt x="8741790" y="933251"/>
                </a:lnTo>
                <a:lnTo>
                  <a:pt x="0" y="933251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6AE61AF-2F69-41B7-8117-BCFC97AB2252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sk-SK" dirty="0" smtClean="0"/>
              <a:t>Spojová vrstva a jej úlohy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95D7E52-1A1F-417D-92DA-F5997CB163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sk-SK" dirty="0"/>
              <a:t>Spojová vrstva: Na čo slúžia MAC adresy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602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160" y="402833"/>
            <a:ext cx="6720839" cy="6455171"/>
          </a:xfrm>
          <a:prstGeom prst="rect">
            <a:avLst/>
          </a:prstGeom>
        </p:spPr>
      </p:pic>
      <p:sp>
        <p:nvSpPr>
          <p:cNvPr id="7" name="Flowchart: Manual Input 4">
            <a:extLst>
              <a:ext uri="{FF2B5EF4-FFF2-40B4-BE49-F238E27FC236}">
                <a16:creationId xmlns:a16="http://schemas.microsoft.com/office/drawing/2014/main" id="{58352F0D-74D6-47F9-8DCF-193F652D58C5}"/>
              </a:ext>
            </a:extLst>
          </p:cNvPr>
          <p:cNvSpPr>
            <a:spLocks noChangeAspect="1"/>
          </p:cNvSpPr>
          <p:nvPr/>
        </p:nvSpPr>
        <p:spPr>
          <a:xfrm rot="5400000">
            <a:off x="3270782" y="-396002"/>
            <a:ext cx="6455169" cy="805284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4808 h 12808"/>
              <a:gd name="connsiteX1" fmla="*/ 10000 w 10000"/>
              <a:gd name="connsiteY1" fmla="*/ 0 h 12808"/>
              <a:gd name="connsiteX2" fmla="*/ 10000 w 10000"/>
              <a:gd name="connsiteY2" fmla="*/ 12808 h 12808"/>
              <a:gd name="connsiteX3" fmla="*/ 0 w 10000"/>
              <a:gd name="connsiteY3" fmla="*/ 12808 h 12808"/>
              <a:gd name="connsiteX4" fmla="*/ 0 w 10000"/>
              <a:gd name="connsiteY4" fmla="*/ 4808 h 12808"/>
              <a:gd name="connsiteX0" fmla="*/ 0 w 10000"/>
              <a:gd name="connsiteY0" fmla="*/ 4768 h 12808"/>
              <a:gd name="connsiteX1" fmla="*/ 10000 w 10000"/>
              <a:gd name="connsiteY1" fmla="*/ 0 h 12808"/>
              <a:gd name="connsiteX2" fmla="*/ 10000 w 10000"/>
              <a:gd name="connsiteY2" fmla="*/ 12808 h 12808"/>
              <a:gd name="connsiteX3" fmla="*/ 0 w 10000"/>
              <a:gd name="connsiteY3" fmla="*/ 12808 h 12808"/>
              <a:gd name="connsiteX4" fmla="*/ 0 w 10000"/>
              <a:gd name="connsiteY4" fmla="*/ 4768 h 12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2808">
                <a:moveTo>
                  <a:pt x="0" y="4768"/>
                </a:moveTo>
                <a:lnTo>
                  <a:pt x="10000" y="0"/>
                </a:lnTo>
                <a:lnTo>
                  <a:pt x="10000" y="12808"/>
                </a:lnTo>
                <a:lnTo>
                  <a:pt x="0" y="12808"/>
                </a:lnTo>
                <a:lnTo>
                  <a:pt x="0" y="4768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Manual Input 4">
            <a:extLst>
              <a:ext uri="{FF2B5EF4-FFF2-40B4-BE49-F238E27FC236}">
                <a16:creationId xmlns:a16="http://schemas.microsoft.com/office/drawing/2014/main" id="{8A9CBCDE-EA24-4F6E-BB70-51A14738F07D}"/>
              </a:ext>
            </a:extLst>
          </p:cNvPr>
          <p:cNvSpPr>
            <a:spLocks noChangeAspect="1"/>
          </p:cNvSpPr>
          <p:nvPr/>
        </p:nvSpPr>
        <p:spPr>
          <a:xfrm rot="5400000">
            <a:off x="1326972" y="-924140"/>
            <a:ext cx="6455169" cy="910911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4808 h 12808"/>
              <a:gd name="connsiteX1" fmla="*/ 10000 w 10000"/>
              <a:gd name="connsiteY1" fmla="*/ 0 h 12808"/>
              <a:gd name="connsiteX2" fmla="*/ 10000 w 10000"/>
              <a:gd name="connsiteY2" fmla="*/ 12808 h 12808"/>
              <a:gd name="connsiteX3" fmla="*/ 0 w 10000"/>
              <a:gd name="connsiteY3" fmla="*/ 12808 h 12808"/>
              <a:gd name="connsiteX4" fmla="*/ 0 w 10000"/>
              <a:gd name="connsiteY4" fmla="*/ 4808 h 12808"/>
              <a:gd name="connsiteX0" fmla="*/ 0 w 10000"/>
              <a:gd name="connsiteY0" fmla="*/ 4768 h 12808"/>
              <a:gd name="connsiteX1" fmla="*/ 10000 w 10000"/>
              <a:gd name="connsiteY1" fmla="*/ 0 h 12808"/>
              <a:gd name="connsiteX2" fmla="*/ 10000 w 10000"/>
              <a:gd name="connsiteY2" fmla="*/ 12808 h 12808"/>
              <a:gd name="connsiteX3" fmla="*/ 0 w 10000"/>
              <a:gd name="connsiteY3" fmla="*/ 12808 h 12808"/>
              <a:gd name="connsiteX4" fmla="*/ 0 w 10000"/>
              <a:gd name="connsiteY4" fmla="*/ 4768 h 12808"/>
              <a:gd name="connsiteX0" fmla="*/ 0 w 10000"/>
              <a:gd name="connsiteY0" fmla="*/ 4768 h 14514"/>
              <a:gd name="connsiteX1" fmla="*/ 10000 w 10000"/>
              <a:gd name="connsiteY1" fmla="*/ 0 h 14514"/>
              <a:gd name="connsiteX2" fmla="*/ 10000 w 10000"/>
              <a:gd name="connsiteY2" fmla="*/ 12808 h 14514"/>
              <a:gd name="connsiteX3" fmla="*/ 38 w 10000"/>
              <a:gd name="connsiteY3" fmla="*/ 14514 h 14514"/>
              <a:gd name="connsiteX4" fmla="*/ 0 w 10000"/>
              <a:gd name="connsiteY4" fmla="*/ 4768 h 14514"/>
              <a:gd name="connsiteX0" fmla="*/ 0 w 10000"/>
              <a:gd name="connsiteY0" fmla="*/ 4768 h 14514"/>
              <a:gd name="connsiteX1" fmla="*/ 10000 w 10000"/>
              <a:gd name="connsiteY1" fmla="*/ 0 h 14514"/>
              <a:gd name="connsiteX2" fmla="*/ 9987 w 10000"/>
              <a:gd name="connsiteY2" fmla="*/ 14474 h 14514"/>
              <a:gd name="connsiteX3" fmla="*/ 38 w 10000"/>
              <a:gd name="connsiteY3" fmla="*/ 14514 h 14514"/>
              <a:gd name="connsiteX4" fmla="*/ 0 w 10000"/>
              <a:gd name="connsiteY4" fmla="*/ 4768 h 14514"/>
              <a:gd name="connsiteX0" fmla="*/ 0 w 10000"/>
              <a:gd name="connsiteY0" fmla="*/ 4768 h 14488"/>
              <a:gd name="connsiteX1" fmla="*/ 10000 w 10000"/>
              <a:gd name="connsiteY1" fmla="*/ 0 h 14488"/>
              <a:gd name="connsiteX2" fmla="*/ 9987 w 10000"/>
              <a:gd name="connsiteY2" fmla="*/ 14474 h 14488"/>
              <a:gd name="connsiteX3" fmla="*/ 64 w 10000"/>
              <a:gd name="connsiteY3" fmla="*/ 14488 h 14488"/>
              <a:gd name="connsiteX4" fmla="*/ 0 w 10000"/>
              <a:gd name="connsiteY4" fmla="*/ 4768 h 14488"/>
              <a:gd name="connsiteX0" fmla="*/ 0 w 10000"/>
              <a:gd name="connsiteY0" fmla="*/ 4768 h 14488"/>
              <a:gd name="connsiteX1" fmla="*/ 10000 w 10000"/>
              <a:gd name="connsiteY1" fmla="*/ 0 h 14488"/>
              <a:gd name="connsiteX2" fmla="*/ 9987 w 10000"/>
              <a:gd name="connsiteY2" fmla="*/ 14487 h 14488"/>
              <a:gd name="connsiteX3" fmla="*/ 64 w 10000"/>
              <a:gd name="connsiteY3" fmla="*/ 14488 h 14488"/>
              <a:gd name="connsiteX4" fmla="*/ 0 w 10000"/>
              <a:gd name="connsiteY4" fmla="*/ 4768 h 14488"/>
              <a:gd name="connsiteX0" fmla="*/ 0 w 10000"/>
              <a:gd name="connsiteY0" fmla="*/ 4768 h 14488"/>
              <a:gd name="connsiteX1" fmla="*/ 10000 w 10000"/>
              <a:gd name="connsiteY1" fmla="*/ 0 h 14488"/>
              <a:gd name="connsiteX2" fmla="*/ 9987 w 10000"/>
              <a:gd name="connsiteY2" fmla="*/ 14487 h 14488"/>
              <a:gd name="connsiteX3" fmla="*/ 51 w 10000"/>
              <a:gd name="connsiteY3" fmla="*/ 14488 h 14488"/>
              <a:gd name="connsiteX4" fmla="*/ 0 w 10000"/>
              <a:gd name="connsiteY4" fmla="*/ 4768 h 14488"/>
              <a:gd name="connsiteX0" fmla="*/ 0 w 10000"/>
              <a:gd name="connsiteY0" fmla="*/ 4768 h 14488"/>
              <a:gd name="connsiteX1" fmla="*/ 10000 w 10000"/>
              <a:gd name="connsiteY1" fmla="*/ 0 h 14488"/>
              <a:gd name="connsiteX2" fmla="*/ 9987 w 10000"/>
              <a:gd name="connsiteY2" fmla="*/ 14487 h 14488"/>
              <a:gd name="connsiteX3" fmla="*/ 38 w 10000"/>
              <a:gd name="connsiteY3" fmla="*/ 14488 h 14488"/>
              <a:gd name="connsiteX4" fmla="*/ 0 w 10000"/>
              <a:gd name="connsiteY4" fmla="*/ 4768 h 14488"/>
              <a:gd name="connsiteX0" fmla="*/ 0 w 10000"/>
              <a:gd name="connsiteY0" fmla="*/ 4768 h 14488"/>
              <a:gd name="connsiteX1" fmla="*/ 10000 w 10000"/>
              <a:gd name="connsiteY1" fmla="*/ 0 h 14488"/>
              <a:gd name="connsiteX2" fmla="*/ 9987 w 10000"/>
              <a:gd name="connsiteY2" fmla="*/ 14487 h 14488"/>
              <a:gd name="connsiteX3" fmla="*/ 12 w 10000"/>
              <a:gd name="connsiteY3" fmla="*/ 14488 h 14488"/>
              <a:gd name="connsiteX4" fmla="*/ 0 w 10000"/>
              <a:gd name="connsiteY4" fmla="*/ 4768 h 14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4488">
                <a:moveTo>
                  <a:pt x="0" y="4768"/>
                </a:moveTo>
                <a:lnTo>
                  <a:pt x="10000" y="0"/>
                </a:lnTo>
                <a:cubicBezTo>
                  <a:pt x="9996" y="4825"/>
                  <a:pt x="9991" y="9662"/>
                  <a:pt x="9987" y="14487"/>
                </a:cubicBezTo>
                <a:lnTo>
                  <a:pt x="12" y="14488"/>
                </a:lnTo>
                <a:cubicBezTo>
                  <a:pt x="-1" y="11239"/>
                  <a:pt x="13" y="8017"/>
                  <a:pt x="0" y="47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B1358-DFF4-4D5D-BF19-911E5E25F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sk-SK" dirty="0" smtClean="0"/>
              <a:t>Spojová vrstva tvorí hranicu medzi hardvérom a softvérom počítačových sietí.</a:t>
            </a:r>
          </a:p>
          <a:p>
            <a:pPr lvl="1">
              <a:lnSpc>
                <a:spcPct val="80000"/>
              </a:lnSpc>
            </a:pPr>
            <a:r>
              <a:rPr lang="sk-SK" dirty="0"/>
              <a:t>P</a:t>
            </a:r>
            <a:r>
              <a:rPr lang="sk-SK" dirty="0" smtClean="0"/>
              <a:t>repája technológie fyzickej vrstvy (L1) s protokolmi softvérovo-orientovaných vrstiev (L3-L7).</a:t>
            </a:r>
          </a:p>
          <a:p>
            <a:pPr lvl="1">
              <a:lnSpc>
                <a:spcPct val="80000"/>
              </a:lnSpc>
            </a:pPr>
            <a:r>
              <a:rPr lang="sk-SK" dirty="0" smtClean="0"/>
              <a:t>Prináša nezávislosť sieťového protokolu od použitej prenosovej technológie.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sk-SK" dirty="0" smtClean="0"/>
              <a:t>Spojová vrstva pozostáva z:</a:t>
            </a:r>
          </a:p>
          <a:p>
            <a:pPr lvl="1">
              <a:lnSpc>
                <a:spcPct val="80000"/>
              </a:lnSpc>
            </a:pPr>
            <a:r>
              <a:rPr lang="sk-SK" b="1" dirty="0" smtClean="0"/>
              <a:t>Podvrstva riadenia logického spojenia (LLC)</a:t>
            </a:r>
            <a:r>
              <a:rPr lang="sk-SK" dirty="0" smtClean="0"/>
              <a:t> – rozlišuje rôzne L3 protokoly.</a:t>
            </a:r>
          </a:p>
          <a:p>
            <a:pPr lvl="1">
              <a:lnSpc>
                <a:spcPct val="80000"/>
              </a:lnSpc>
            </a:pPr>
            <a:r>
              <a:rPr lang="sk-SK" b="1" dirty="0"/>
              <a:t>Podvrstva riadenia prístupu k médiu (MAC) </a:t>
            </a:r>
            <a:r>
              <a:rPr lang="sk-SK" dirty="0"/>
              <a:t>– </a:t>
            </a:r>
            <a:r>
              <a:rPr lang="sk-SK" dirty="0" smtClean="0"/>
              <a:t>vykonáva všetky ostatné úlohy L2.</a:t>
            </a:r>
            <a:endParaRPr lang="sk-SK" dirty="0"/>
          </a:p>
          <a:p>
            <a:pPr marL="0" indent="0">
              <a:lnSpc>
                <a:spcPct val="80000"/>
              </a:lnSpc>
              <a:buNone/>
            </a:pPr>
            <a:r>
              <a:rPr lang="sk-SK" dirty="0" smtClean="0"/>
              <a:t>Autormi štandardov pre L2 technológie </a:t>
            </a:r>
            <a:br>
              <a:rPr lang="sk-SK" dirty="0" smtClean="0"/>
            </a:br>
            <a:r>
              <a:rPr lang="sk-SK" dirty="0" smtClean="0"/>
              <a:t>sú organizácie: </a:t>
            </a:r>
            <a:r>
              <a:rPr lang="sk-SK" b="1" dirty="0" smtClean="0"/>
              <a:t>ISO</a:t>
            </a:r>
            <a:r>
              <a:rPr lang="sk-SK" dirty="0" smtClean="0"/>
              <a:t>, </a:t>
            </a:r>
            <a:r>
              <a:rPr lang="sk-SK" b="1" dirty="0" smtClean="0"/>
              <a:t>IEEE</a:t>
            </a:r>
            <a:r>
              <a:rPr lang="sk-SK" dirty="0" smtClean="0"/>
              <a:t>, </a:t>
            </a:r>
            <a:r>
              <a:rPr lang="sk-SK" b="1" dirty="0" smtClean="0"/>
              <a:t>ITU</a:t>
            </a:r>
            <a:r>
              <a:rPr lang="sk-SK" dirty="0"/>
              <a:t> </a:t>
            </a:r>
            <a:r>
              <a:rPr lang="sk-SK" dirty="0" smtClean="0"/>
              <a:t>a </a:t>
            </a:r>
            <a:r>
              <a:rPr lang="sk-SK" b="1" dirty="0" smtClean="0"/>
              <a:t>ANSI</a:t>
            </a:r>
            <a:r>
              <a:rPr lang="sk-SK" dirty="0" smtClean="0"/>
              <a:t>.</a:t>
            </a:r>
            <a:endParaRPr lang="sk-S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DD81E-9BEA-451B-97F5-FDAE3D1F4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2FAD6-6411-42DC-8BC5-F549E347F0C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EFEC49ED-0AEC-4978-BF11-E53BD041382E}"/>
              </a:ext>
            </a:extLst>
          </p:cNvPr>
          <p:cNvSpPr/>
          <p:nvPr/>
        </p:nvSpPr>
        <p:spPr>
          <a:xfrm>
            <a:off x="0" y="402833"/>
            <a:ext cx="8741790" cy="933251"/>
          </a:xfrm>
          <a:custGeom>
            <a:avLst/>
            <a:gdLst>
              <a:gd name="connsiteX0" fmla="*/ 0 w 12192000"/>
              <a:gd name="connsiteY0" fmla="*/ 0 h 933251"/>
              <a:gd name="connsiteX1" fmla="*/ 12192000 w 12192000"/>
              <a:gd name="connsiteY1" fmla="*/ 0 h 933251"/>
              <a:gd name="connsiteX2" fmla="*/ 12192000 w 12192000"/>
              <a:gd name="connsiteY2" fmla="*/ 933251 h 933251"/>
              <a:gd name="connsiteX3" fmla="*/ 0 w 12192000"/>
              <a:gd name="connsiteY3" fmla="*/ 933251 h 933251"/>
              <a:gd name="connsiteX4" fmla="*/ 0 w 12192000"/>
              <a:gd name="connsiteY4" fmla="*/ 0 h 933251"/>
              <a:gd name="connsiteX0" fmla="*/ 0 w 12192000"/>
              <a:gd name="connsiteY0" fmla="*/ 0 h 933251"/>
              <a:gd name="connsiteX1" fmla="*/ 12192000 w 12192000"/>
              <a:gd name="connsiteY1" fmla="*/ 0 h 933251"/>
              <a:gd name="connsiteX2" fmla="*/ 8741790 w 12192000"/>
              <a:gd name="connsiteY2" fmla="*/ 933251 h 933251"/>
              <a:gd name="connsiteX3" fmla="*/ 0 w 12192000"/>
              <a:gd name="connsiteY3" fmla="*/ 933251 h 933251"/>
              <a:gd name="connsiteX4" fmla="*/ 0 w 12192000"/>
              <a:gd name="connsiteY4" fmla="*/ 0 h 933251"/>
              <a:gd name="connsiteX0" fmla="*/ 0 w 8741790"/>
              <a:gd name="connsiteY0" fmla="*/ 0 h 933251"/>
              <a:gd name="connsiteX1" fmla="*/ 8374145 w 8741790"/>
              <a:gd name="connsiteY1" fmla="*/ 0 h 933251"/>
              <a:gd name="connsiteX2" fmla="*/ 8741790 w 8741790"/>
              <a:gd name="connsiteY2" fmla="*/ 933251 h 933251"/>
              <a:gd name="connsiteX3" fmla="*/ 0 w 8741790"/>
              <a:gd name="connsiteY3" fmla="*/ 933251 h 933251"/>
              <a:gd name="connsiteX4" fmla="*/ 0 w 8741790"/>
              <a:gd name="connsiteY4" fmla="*/ 0 h 933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1790" h="933251">
                <a:moveTo>
                  <a:pt x="0" y="0"/>
                </a:moveTo>
                <a:lnTo>
                  <a:pt x="8374145" y="0"/>
                </a:lnTo>
                <a:lnTo>
                  <a:pt x="8741790" y="933251"/>
                </a:lnTo>
                <a:lnTo>
                  <a:pt x="0" y="933251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6AE61AF-2F69-41B7-8117-BCFC97AB2252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838200" y="502508"/>
            <a:ext cx="7734300" cy="756665"/>
          </a:xfrm>
        </p:spPr>
        <p:txBody>
          <a:bodyPr/>
          <a:lstStyle/>
          <a:p>
            <a:r>
              <a:rPr lang="sk-SK" dirty="0" smtClean="0"/>
              <a:t>Postavenie spojovej vrstvy v OSI/ISO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95D7E52-1A1F-417D-92DA-F5997CB163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sk-SK" dirty="0"/>
              <a:t>Spojová vrstva: Na čo slúžia MAC adresy</a:t>
            </a:r>
            <a:r>
              <a:rPr lang="en-US" dirty="0"/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433" y="1473670"/>
            <a:ext cx="3916574" cy="520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3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číslo snímky 1">
            <a:extLst>
              <a:ext uri="{FF2B5EF4-FFF2-40B4-BE49-F238E27FC236}">
                <a16:creationId xmlns:a16="http://schemas.microsoft.com/office/drawing/2014/main" id="{D092C68F-174F-456A-849C-3769D1DCB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2FAD6-6411-42DC-8BC5-F549E347F0CA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126E6520-5698-4A65-9B45-9E2DDF5AF49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sk-SK" dirty="0" smtClean="0"/>
              <a:t>Fyzický a logický pohľad na sieť</a:t>
            </a:r>
            <a:endParaRPr lang="en-US" dirty="0"/>
          </a:p>
        </p:txBody>
      </p:sp>
      <p:sp>
        <p:nvSpPr>
          <p:cNvPr id="4" name="Nadpis 3">
            <a:extLst>
              <a:ext uri="{FF2B5EF4-FFF2-40B4-BE49-F238E27FC236}">
                <a16:creationId xmlns:a16="http://schemas.microsoft.com/office/drawing/2014/main" id="{B046D979-A317-4752-B6E9-D0AB362B59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sk-SK" dirty="0"/>
              <a:t>Spojová vrstva: Na čo slúžia MAC adresy</a:t>
            </a:r>
            <a:r>
              <a:rPr lang="en-US" dirty="0"/>
              <a:t>.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ACADD93C-40E0-48A2-88B3-4DAD6516A44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52779" y="1411908"/>
            <a:ext cx="10286442" cy="5127004"/>
          </a:xfrm>
        </p:spPr>
        <p:txBody>
          <a:bodyPr>
            <a:norm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sk-SK" sz="2400" dirty="0" smtClean="0"/>
              <a:t>Dôvody pre nakreslenie diagramu siete:</a:t>
            </a:r>
          </a:p>
          <a:p>
            <a:pPr lvl="1">
              <a:lnSpc>
                <a:spcPct val="80000"/>
              </a:lnSpc>
            </a:pPr>
            <a:r>
              <a:rPr lang="sk-SK" sz="2000" dirty="0" smtClean="0"/>
              <a:t>Existujú rôzne spôsoby, ako môžeme fyzicky prepojiť zariadenia v sieti</a:t>
            </a:r>
            <a:r>
              <a:rPr lang="sk-SK" sz="2000" dirty="0">
                <a:sym typeface="Wingdings" panose="05000000000000000000" pitchFamily="2" charset="2"/>
              </a:rPr>
              <a:t>.</a:t>
            </a:r>
            <a:endParaRPr lang="sk-SK" sz="2000" dirty="0" smtClean="0"/>
          </a:p>
          <a:p>
            <a:pPr lvl="1">
              <a:lnSpc>
                <a:spcPct val="80000"/>
              </a:lnSpc>
            </a:pPr>
            <a:r>
              <a:rPr lang="sk-SK" sz="2000" dirty="0" smtClean="0"/>
              <a:t>Prenos rámcov medzi zariadeniami v sieti prebieha podľa svojich pravidiel.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sk-SK" sz="2400" b="1" dirty="0" smtClean="0">
                <a:sym typeface="Wingdings" panose="05000000000000000000" pitchFamily="2" charset="2"/>
              </a:rPr>
              <a:t>Fyzická topológia</a:t>
            </a:r>
          </a:p>
          <a:p>
            <a:pPr lvl="1">
              <a:lnSpc>
                <a:spcPct val="80000"/>
              </a:lnSpc>
            </a:pPr>
            <a:r>
              <a:rPr lang="sk-SK" sz="2000" dirty="0" smtClean="0">
                <a:sym typeface="Wingdings" panose="05000000000000000000" pitchFamily="2" charset="2"/>
              </a:rPr>
              <a:t>Spôsob vzájomného prepojenia uzlov do spoločnej fyzickej siete.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sk-SK" sz="2400" b="1" dirty="0" smtClean="0">
                <a:sym typeface="Wingdings" panose="05000000000000000000" pitchFamily="2" charset="2"/>
              </a:rPr>
              <a:t>Logická topológia</a:t>
            </a:r>
          </a:p>
          <a:p>
            <a:pPr lvl="1">
              <a:lnSpc>
                <a:spcPct val="80000"/>
              </a:lnSpc>
            </a:pPr>
            <a:r>
              <a:rPr lang="sk-SK" sz="2000" dirty="0" smtClean="0">
                <a:sym typeface="Wingdings" panose="05000000000000000000" pitchFamily="2" charset="2"/>
              </a:rPr>
              <a:t>Spôsob pohybu (doručovania) správ v sieti.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sk-SK" sz="2400" dirty="0" smtClean="0">
                <a:sym typeface="Wingdings" panose="05000000000000000000" pitchFamily="2" charset="2"/>
              </a:rPr>
              <a:t>Tieto topológie sú vzájomne </a:t>
            </a:r>
            <a:r>
              <a:rPr lang="sk-SK" sz="2400" b="1" dirty="0" smtClean="0">
                <a:sym typeface="Wingdings" panose="05000000000000000000" pitchFamily="2" charset="2"/>
              </a:rPr>
              <a:t>nezávislé</a:t>
            </a:r>
            <a:r>
              <a:rPr lang="sk-SK" sz="2400" dirty="0" smtClean="0">
                <a:sym typeface="Wingdings" panose="05000000000000000000" pitchFamily="2" charset="2"/>
              </a:rPr>
              <a:t>  môžu sa odlišovať.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sk-SK" sz="2400" dirty="0" smtClean="0">
                <a:sym typeface="Wingdings" panose="05000000000000000000" pitchFamily="2" charset="2"/>
              </a:rPr>
              <a:t>Príklad (</a:t>
            </a:r>
            <a:r>
              <a:rPr lang="sk-SK" sz="2400" b="1" dirty="0" smtClean="0">
                <a:sym typeface="Wingdings" panose="05000000000000000000" pitchFamily="2" charset="2"/>
              </a:rPr>
              <a:t>Ethernet</a:t>
            </a:r>
            <a:r>
              <a:rPr lang="sk-SK" sz="2400" dirty="0" smtClean="0">
                <a:sym typeface="Wingdings" panose="05000000000000000000" pitchFamily="2" charset="2"/>
              </a:rPr>
              <a:t>):</a:t>
            </a:r>
          </a:p>
          <a:p>
            <a:pPr marL="0" indent="0">
              <a:lnSpc>
                <a:spcPct val="80000"/>
              </a:lnSpc>
              <a:buNone/>
            </a:pPr>
            <a:endParaRPr lang="sk-SK" dirty="0">
              <a:sym typeface="Wingdings" panose="05000000000000000000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294" y="4471838"/>
            <a:ext cx="2374156" cy="1807904"/>
          </a:xfrm>
          <a:prstGeom prst="rect">
            <a:avLst/>
          </a:prstGeom>
        </p:spPr>
      </p:pic>
      <p:sp>
        <p:nvSpPr>
          <p:cNvPr id="11" name="Horizontal Scroll 10"/>
          <p:cNvSpPr/>
          <p:nvPr/>
        </p:nvSpPr>
        <p:spPr>
          <a:xfrm>
            <a:off x="3205232" y="4980779"/>
            <a:ext cx="3038279" cy="790021"/>
          </a:xfrm>
          <a:prstGeom prst="horizontalScroll">
            <a:avLst/>
          </a:prstGeom>
          <a:solidFill>
            <a:schemeClr val="accent6">
              <a:lumMod val="60000"/>
              <a:lumOff val="40000"/>
              <a:alpha val="9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2000" b="1" dirty="0" smtClean="0">
                <a:solidFill>
                  <a:schemeClr val="tx1"/>
                </a:solidFill>
              </a:rPr>
              <a:t>Fyzická topológia: HVIEZDA</a:t>
            </a:r>
            <a:endParaRPr lang="sk-SK" sz="2000" b="1" dirty="0">
              <a:solidFill>
                <a:schemeClr val="tx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183" y="4648775"/>
            <a:ext cx="3592332" cy="1397000"/>
          </a:xfrm>
          <a:prstGeom prst="rect">
            <a:avLst/>
          </a:prstGeom>
        </p:spPr>
      </p:pic>
      <p:sp>
        <p:nvSpPr>
          <p:cNvPr id="12" name="Horizontal Scroll 11"/>
          <p:cNvSpPr/>
          <p:nvPr/>
        </p:nvSpPr>
        <p:spPr>
          <a:xfrm>
            <a:off x="7597209" y="4882181"/>
            <a:ext cx="3038280" cy="790021"/>
          </a:xfrm>
          <a:prstGeom prst="horizontalScroll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2000" b="1" dirty="0" smtClean="0">
                <a:solidFill>
                  <a:schemeClr val="tx1"/>
                </a:solidFill>
              </a:rPr>
              <a:t>Logická topológia: ZBERNICA</a:t>
            </a:r>
            <a:endParaRPr lang="sk-SK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18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sk-SK" b="1" dirty="0">
                <a:sym typeface="Wingdings" panose="05000000000000000000" pitchFamily="2" charset="2"/>
              </a:rPr>
              <a:t>Bod-Bod</a:t>
            </a:r>
            <a:r>
              <a:rPr lang="sk-SK" dirty="0">
                <a:sym typeface="Wingdings" panose="05000000000000000000" pitchFamily="2" charset="2"/>
              </a:rPr>
              <a:t> (point-to-point</a:t>
            </a:r>
            <a:r>
              <a:rPr lang="sk-SK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sk-SK" dirty="0">
                <a:sym typeface="Wingdings" panose="05000000000000000000" pitchFamily="2" charset="2"/>
              </a:rPr>
              <a:t>komunikácia vždy len medzi </a:t>
            </a:r>
            <a:r>
              <a:rPr lang="sk-SK" b="1" dirty="0">
                <a:sym typeface="Wingdings" panose="05000000000000000000" pitchFamily="2" charset="2"/>
              </a:rPr>
              <a:t>dvojicou</a:t>
            </a:r>
            <a:r>
              <a:rPr lang="sk-SK" dirty="0">
                <a:sym typeface="Wingdings" panose="05000000000000000000" pitchFamily="2" charset="2"/>
              </a:rPr>
              <a:t> zariadení.</a:t>
            </a:r>
          </a:p>
          <a:p>
            <a:pPr marL="228600" lvl="1">
              <a:spcBef>
                <a:spcPts val="1000"/>
              </a:spcBef>
            </a:pPr>
            <a:r>
              <a:rPr lang="sk-SK" sz="2800" b="1" dirty="0" smtClean="0">
                <a:sym typeface="Wingdings" panose="05000000000000000000" pitchFamily="2" charset="2"/>
              </a:rPr>
              <a:t>Viacnásobný </a:t>
            </a:r>
            <a:r>
              <a:rPr lang="sk-SK" sz="2800" b="1" dirty="0">
                <a:sym typeface="Wingdings" panose="05000000000000000000" pitchFamily="2" charset="2"/>
              </a:rPr>
              <a:t>prístup</a:t>
            </a:r>
            <a:r>
              <a:rPr lang="sk-SK" sz="2800" dirty="0">
                <a:sym typeface="Wingdings" panose="05000000000000000000" pitchFamily="2" charset="2"/>
              </a:rPr>
              <a:t> (multiaccess</a:t>
            </a:r>
            <a:r>
              <a:rPr lang="sk-SK" sz="2800" dirty="0" smtClean="0">
                <a:sym typeface="Wingdings" panose="05000000000000000000" pitchFamily="2" charset="2"/>
              </a:rPr>
              <a:t>)</a:t>
            </a:r>
          </a:p>
          <a:p>
            <a:pPr marL="685800" lvl="2">
              <a:spcBef>
                <a:spcPts val="1000"/>
              </a:spcBef>
            </a:pPr>
            <a:r>
              <a:rPr lang="sk-SK" sz="2400" dirty="0">
                <a:sym typeface="Wingdings" panose="05000000000000000000" pitchFamily="2" charset="2"/>
              </a:rPr>
              <a:t>prenos rámcov medzi </a:t>
            </a:r>
            <a:r>
              <a:rPr lang="sk-SK" sz="2400" b="1" dirty="0">
                <a:sym typeface="Wingdings" panose="05000000000000000000" pitchFamily="2" charset="2"/>
              </a:rPr>
              <a:t>viacerými</a:t>
            </a:r>
            <a:r>
              <a:rPr lang="sk-SK" sz="2400" dirty="0">
                <a:sym typeface="Wingdings" panose="05000000000000000000" pitchFamily="2" charset="2"/>
              </a:rPr>
              <a:t> zariadeniami </a:t>
            </a:r>
            <a:r>
              <a:rPr lang="en-US" sz="2400" dirty="0" smtClean="0">
                <a:sym typeface="Wingdings" panose="05000000000000000000" pitchFamily="2" charset="2"/>
              </a:rPr>
              <a:t/>
            </a:r>
            <a:br>
              <a:rPr lang="en-US" sz="2400" dirty="0" smtClean="0">
                <a:sym typeface="Wingdings" panose="05000000000000000000" pitchFamily="2" charset="2"/>
              </a:rPr>
            </a:br>
            <a:r>
              <a:rPr lang="sk-SK" sz="2400" b="1" dirty="0" smtClean="0">
                <a:sym typeface="Wingdings" panose="05000000000000000000" pitchFamily="2" charset="2"/>
              </a:rPr>
              <a:t>bez </a:t>
            </a:r>
            <a:r>
              <a:rPr lang="sk-SK" sz="2400" b="1" dirty="0">
                <a:sym typeface="Wingdings" panose="05000000000000000000" pitchFamily="2" charset="2"/>
              </a:rPr>
              <a:t>konkrétneho poradia</a:t>
            </a:r>
            <a:r>
              <a:rPr lang="sk-SK" sz="2400" dirty="0">
                <a:sym typeface="Wingdings" panose="05000000000000000000" pitchFamily="2" charset="2"/>
              </a:rPr>
              <a:t>,</a:t>
            </a:r>
          </a:p>
          <a:p>
            <a:pPr marL="685800" lvl="2">
              <a:spcBef>
                <a:spcPts val="1000"/>
              </a:spcBef>
            </a:pPr>
            <a:r>
              <a:rPr lang="sk-SK" sz="2400" dirty="0">
                <a:sym typeface="Wingdings" panose="05000000000000000000" pitchFamily="2" charset="2"/>
              </a:rPr>
              <a:t>stanice súťažia o možnosť prenosu</a:t>
            </a:r>
            <a:r>
              <a:rPr lang="sk-SK" sz="2400" dirty="0" smtClean="0">
                <a:sym typeface="Wingdings" panose="05000000000000000000" pitchFamily="2" charset="2"/>
              </a:rPr>
              <a:t>,</a:t>
            </a:r>
          </a:p>
          <a:p>
            <a:pPr marL="685800" lvl="2">
              <a:spcBef>
                <a:spcPts val="1000"/>
              </a:spcBef>
            </a:pPr>
            <a:r>
              <a:rPr lang="sk-SK" sz="2400" dirty="0">
                <a:sym typeface="Wingdings" panose="05000000000000000000" pitchFamily="2" charset="2"/>
              </a:rPr>
              <a:t>v praxi je realizovaná ako </a:t>
            </a:r>
            <a:r>
              <a:rPr lang="sk-SK" sz="2400" b="1" dirty="0">
                <a:sym typeface="Wingdings" panose="05000000000000000000" pitchFamily="2" charset="2"/>
              </a:rPr>
              <a:t>zbernica </a:t>
            </a:r>
            <a:r>
              <a:rPr lang="sk-SK" sz="2400" dirty="0">
                <a:sym typeface="Wingdings" panose="05000000000000000000" pitchFamily="2" charset="2"/>
              </a:rPr>
              <a:t>(bus).</a:t>
            </a:r>
          </a:p>
          <a:p>
            <a:pPr marL="228600" lvl="1">
              <a:spcBef>
                <a:spcPts val="1000"/>
              </a:spcBef>
            </a:pPr>
            <a:r>
              <a:rPr lang="sk-SK" sz="2800" b="1" dirty="0" smtClean="0">
                <a:sym typeface="Wingdings" panose="05000000000000000000" pitchFamily="2" charset="2"/>
              </a:rPr>
              <a:t>Kruh</a:t>
            </a:r>
            <a:r>
              <a:rPr lang="sk-SK" sz="2800" dirty="0" smtClean="0">
                <a:sym typeface="Wingdings" panose="05000000000000000000" pitchFamily="2" charset="2"/>
              </a:rPr>
              <a:t> </a:t>
            </a:r>
            <a:r>
              <a:rPr lang="sk-SK" sz="2800" dirty="0">
                <a:sym typeface="Wingdings" panose="05000000000000000000" pitchFamily="2" charset="2"/>
              </a:rPr>
              <a:t>(ring</a:t>
            </a:r>
            <a:r>
              <a:rPr lang="sk-SK" sz="2800" dirty="0" smtClean="0">
                <a:sym typeface="Wingdings" panose="05000000000000000000" pitchFamily="2" charset="2"/>
              </a:rPr>
              <a:t>)</a:t>
            </a:r>
          </a:p>
          <a:p>
            <a:pPr marL="685800" lvl="2">
              <a:spcBef>
                <a:spcPts val="1000"/>
              </a:spcBef>
            </a:pPr>
            <a:r>
              <a:rPr lang="sk-SK" sz="2400" dirty="0">
                <a:sym typeface="Wingdings" panose="05000000000000000000" pitchFamily="2" charset="2"/>
              </a:rPr>
              <a:t>prenos rámcov medzi </a:t>
            </a:r>
            <a:r>
              <a:rPr lang="sk-SK" sz="2400" b="1" dirty="0">
                <a:sym typeface="Wingdings" panose="05000000000000000000" pitchFamily="2" charset="2"/>
              </a:rPr>
              <a:t>viacerými</a:t>
            </a:r>
            <a:r>
              <a:rPr lang="sk-SK" sz="2400" dirty="0">
                <a:sym typeface="Wingdings" panose="05000000000000000000" pitchFamily="2" charset="2"/>
              </a:rPr>
              <a:t> </a:t>
            </a:r>
            <a:r>
              <a:rPr lang="sk-SK" sz="2400" dirty="0" smtClean="0">
                <a:sym typeface="Wingdings" panose="05000000000000000000" pitchFamily="2" charset="2"/>
              </a:rPr>
              <a:t>zariadeniami</a:t>
            </a:r>
            <a:r>
              <a:rPr lang="en-US" sz="2400" dirty="0" smtClean="0">
                <a:sym typeface="Wingdings" panose="05000000000000000000" pitchFamily="2" charset="2"/>
              </a:rPr>
              <a:t/>
            </a:r>
            <a:br>
              <a:rPr lang="en-US" sz="2400" dirty="0" smtClean="0">
                <a:sym typeface="Wingdings" panose="05000000000000000000" pitchFamily="2" charset="2"/>
              </a:rPr>
            </a:br>
            <a:r>
              <a:rPr lang="sk-SK" sz="2400" dirty="0" smtClean="0">
                <a:sym typeface="Wingdings" panose="05000000000000000000" pitchFamily="2" charset="2"/>
              </a:rPr>
              <a:t> </a:t>
            </a:r>
            <a:r>
              <a:rPr lang="sk-SK" sz="2400" b="1" dirty="0">
                <a:sym typeface="Wingdings" panose="05000000000000000000" pitchFamily="2" charset="2"/>
              </a:rPr>
              <a:t>v konkrétnom poradí</a:t>
            </a:r>
            <a:r>
              <a:rPr lang="sk-SK" sz="2400" dirty="0">
                <a:sym typeface="Wingdings" panose="05000000000000000000" pitchFamily="2" charset="2"/>
              </a:rPr>
              <a:t>,</a:t>
            </a:r>
          </a:p>
          <a:p>
            <a:pPr marL="685800" lvl="2">
              <a:spcBef>
                <a:spcPts val="1000"/>
              </a:spcBef>
            </a:pPr>
            <a:r>
              <a:rPr lang="sk-SK" sz="2400" dirty="0">
                <a:sym typeface="Wingdings" panose="05000000000000000000" pitchFamily="2" charset="2"/>
              </a:rPr>
              <a:t>vysiela len stanica, ktorá má povolenie </a:t>
            </a:r>
            <a:r>
              <a:rPr lang="en-US" sz="2400" dirty="0" smtClean="0">
                <a:sym typeface="Wingdings" panose="05000000000000000000" pitchFamily="2" charset="2"/>
              </a:rPr>
              <a:t/>
            </a:r>
            <a:br>
              <a:rPr lang="en-US" sz="2400" dirty="0" smtClean="0">
                <a:sym typeface="Wingdings" panose="05000000000000000000" pitchFamily="2" charset="2"/>
              </a:rPr>
            </a:br>
            <a:r>
              <a:rPr lang="sk-SK" sz="2400" dirty="0" smtClean="0">
                <a:sym typeface="Wingdings" panose="05000000000000000000" pitchFamily="2" charset="2"/>
              </a:rPr>
              <a:t>odosielať, </a:t>
            </a:r>
            <a:r>
              <a:rPr lang="sk-SK" sz="2400" dirty="0">
                <a:sym typeface="Wingdings" panose="05000000000000000000" pitchFamily="2" charset="2"/>
              </a:rPr>
              <a:t>t.j. vlastní token.</a:t>
            </a:r>
            <a:endParaRPr lang="sk-SK" sz="2400" dirty="0"/>
          </a:p>
          <a:p>
            <a:pPr marL="685800" lvl="2">
              <a:spcBef>
                <a:spcPts val="1000"/>
              </a:spcBef>
            </a:pPr>
            <a:endParaRPr lang="sk-SK" sz="2400" dirty="0">
              <a:sym typeface="Wingdings" panose="05000000000000000000" pitchFamily="2" charset="2"/>
            </a:endParaRPr>
          </a:p>
          <a:p>
            <a:pPr marL="228600" lvl="1">
              <a:spcBef>
                <a:spcPts val="1000"/>
              </a:spcBef>
            </a:pPr>
            <a:endParaRPr lang="sk-SK" sz="2800" dirty="0">
              <a:sym typeface="Wingdings" panose="05000000000000000000" pitchFamily="2" charset="2"/>
            </a:endParaRPr>
          </a:p>
          <a:p>
            <a:endParaRPr lang="sk-SK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2FAD6-6411-42DC-8BC5-F549E347F0CA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sk-SK" dirty="0" smtClean="0"/>
              <a:t>Príklady logickej topológie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sk-SK" dirty="0"/>
              <a:t>Spojová vrstva: Na čo slúžia MAC adresy</a:t>
            </a:r>
            <a:r>
              <a:rPr lang="en-US" dirty="0"/>
              <a:t>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668" y="3020950"/>
            <a:ext cx="3592332" cy="1397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0524" y="4811712"/>
            <a:ext cx="2767238" cy="172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2219" y="1652935"/>
            <a:ext cx="3268804" cy="87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7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960" y="402833"/>
            <a:ext cx="7178040" cy="6502400"/>
          </a:xfrm>
          <a:prstGeom prst="rect">
            <a:avLst/>
          </a:prstGeom>
        </p:spPr>
      </p:pic>
      <p:sp>
        <p:nvSpPr>
          <p:cNvPr id="7" name="Flowchart: Manual Input 4">
            <a:extLst>
              <a:ext uri="{FF2B5EF4-FFF2-40B4-BE49-F238E27FC236}">
                <a16:creationId xmlns:a16="http://schemas.microsoft.com/office/drawing/2014/main" id="{58352F0D-74D6-47F9-8DCF-193F652D58C5}"/>
              </a:ext>
            </a:extLst>
          </p:cNvPr>
          <p:cNvSpPr>
            <a:spLocks noChangeAspect="1"/>
          </p:cNvSpPr>
          <p:nvPr/>
        </p:nvSpPr>
        <p:spPr>
          <a:xfrm rot="5400000">
            <a:off x="3270782" y="-396002"/>
            <a:ext cx="6455169" cy="805284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4808 h 12808"/>
              <a:gd name="connsiteX1" fmla="*/ 10000 w 10000"/>
              <a:gd name="connsiteY1" fmla="*/ 0 h 12808"/>
              <a:gd name="connsiteX2" fmla="*/ 10000 w 10000"/>
              <a:gd name="connsiteY2" fmla="*/ 12808 h 12808"/>
              <a:gd name="connsiteX3" fmla="*/ 0 w 10000"/>
              <a:gd name="connsiteY3" fmla="*/ 12808 h 12808"/>
              <a:gd name="connsiteX4" fmla="*/ 0 w 10000"/>
              <a:gd name="connsiteY4" fmla="*/ 4808 h 12808"/>
              <a:gd name="connsiteX0" fmla="*/ 0 w 10000"/>
              <a:gd name="connsiteY0" fmla="*/ 4768 h 12808"/>
              <a:gd name="connsiteX1" fmla="*/ 10000 w 10000"/>
              <a:gd name="connsiteY1" fmla="*/ 0 h 12808"/>
              <a:gd name="connsiteX2" fmla="*/ 10000 w 10000"/>
              <a:gd name="connsiteY2" fmla="*/ 12808 h 12808"/>
              <a:gd name="connsiteX3" fmla="*/ 0 w 10000"/>
              <a:gd name="connsiteY3" fmla="*/ 12808 h 12808"/>
              <a:gd name="connsiteX4" fmla="*/ 0 w 10000"/>
              <a:gd name="connsiteY4" fmla="*/ 4768 h 12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2808">
                <a:moveTo>
                  <a:pt x="0" y="4768"/>
                </a:moveTo>
                <a:lnTo>
                  <a:pt x="10000" y="0"/>
                </a:lnTo>
                <a:lnTo>
                  <a:pt x="10000" y="12808"/>
                </a:lnTo>
                <a:lnTo>
                  <a:pt x="0" y="12808"/>
                </a:lnTo>
                <a:lnTo>
                  <a:pt x="0" y="4768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Manual Input 4">
            <a:extLst>
              <a:ext uri="{FF2B5EF4-FFF2-40B4-BE49-F238E27FC236}">
                <a16:creationId xmlns:a16="http://schemas.microsoft.com/office/drawing/2014/main" id="{8A9CBCDE-EA24-4F6E-BB70-51A14738F07D}"/>
              </a:ext>
            </a:extLst>
          </p:cNvPr>
          <p:cNvSpPr>
            <a:spLocks noChangeAspect="1"/>
          </p:cNvSpPr>
          <p:nvPr/>
        </p:nvSpPr>
        <p:spPr>
          <a:xfrm rot="5400000">
            <a:off x="1326972" y="-924140"/>
            <a:ext cx="6455169" cy="910911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4808 h 12808"/>
              <a:gd name="connsiteX1" fmla="*/ 10000 w 10000"/>
              <a:gd name="connsiteY1" fmla="*/ 0 h 12808"/>
              <a:gd name="connsiteX2" fmla="*/ 10000 w 10000"/>
              <a:gd name="connsiteY2" fmla="*/ 12808 h 12808"/>
              <a:gd name="connsiteX3" fmla="*/ 0 w 10000"/>
              <a:gd name="connsiteY3" fmla="*/ 12808 h 12808"/>
              <a:gd name="connsiteX4" fmla="*/ 0 w 10000"/>
              <a:gd name="connsiteY4" fmla="*/ 4808 h 12808"/>
              <a:gd name="connsiteX0" fmla="*/ 0 w 10000"/>
              <a:gd name="connsiteY0" fmla="*/ 4768 h 12808"/>
              <a:gd name="connsiteX1" fmla="*/ 10000 w 10000"/>
              <a:gd name="connsiteY1" fmla="*/ 0 h 12808"/>
              <a:gd name="connsiteX2" fmla="*/ 10000 w 10000"/>
              <a:gd name="connsiteY2" fmla="*/ 12808 h 12808"/>
              <a:gd name="connsiteX3" fmla="*/ 0 w 10000"/>
              <a:gd name="connsiteY3" fmla="*/ 12808 h 12808"/>
              <a:gd name="connsiteX4" fmla="*/ 0 w 10000"/>
              <a:gd name="connsiteY4" fmla="*/ 4768 h 12808"/>
              <a:gd name="connsiteX0" fmla="*/ 0 w 10000"/>
              <a:gd name="connsiteY0" fmla="*/ 4768 h 14514"/>
              <a:gd name="connsiteX1" fmla="*/ 10000 w 10000"/>
              <a:gd name="connsiteY1" fmla="*/ 0 h 14514"/>
              <a:gd name="connsiteX2" fmla="*/ 10000 w 10000"/>
              <a:gd name="connsiteY2" fmla="*/ 12808 h 14514"/>
              <a:gd name="connsiteX3" fmla="*/ 38 w 10000"/>
              <a:gd name="connsiteY3" fmla="*/ 14514 h 14514"/>
              <a:gd name="connsiteX4" fmla="*/ 0 w 10000"/>
              <a:gd name="connsiteY4" fmla="*/ 4768 h 14514"/>
              <a:gd name="connsiteX0" fmla="*/ 0 w 10000"/>
              <a:gd name="connsiteY0" fmla="*/ 4768 h 14514"/>
              <a:gd name="connsiteX1" fmla="*/ 10000 w 10000"/>
              <a:gd name="connsiteY1" fmla="*/ 0 h 14514"/>
              <a:gd name="connsiteX2" fmla="*/ 9987 w 10000"/>
              <a:gd name="connsiteY2" fmla="*/ 14474 h 14514"/>
              <a:gd name="connsiteX3" fmla="*/ 38 w 10000"/>
              <a:gd name="connsiteY3" fmla="*/ 14514 h 14514"/>
              <a:gd name="connsiteX4" fmla="*/ 0 w 10000"/>
              <a:gd name="connsiteY4" fmla="*/ 4768 h 14514"/>
              <a:gd name="connsiteX0" fmla="*/ 0 w 10000"/>
              <a:gd name="connsiteY0" fmla="*/ 4768 h 14488"/>
              <a:gd name="connsiteX1" fmla="*/ 10000 w 10000"/>
              <a:gd name="connsiteY1" fmla="*/ 0 h 14488"/>
              <a:gd name="connsiteX2" fmla="*/ 9987 w 10000"/>
              <a:gd name="connsiteY2" fmla="*/ 14474 h 14488"/>
              <a:gd name="connsiteX3" fmla="*/ 64 w 10000"/>
              <a:gd name="connsiteY3" fmla="*/ 14488 h 14488"/>
              <a:gd name="connsiteX4" fmla="*/ 0 w 10000"/>
              <a:gd name="connsiteY4" fmla="*/ 4768 h 14488"/>
              <a:gd name="connsiteX0" fmla="*/ 0 w 10000"/>
              <a:gd name="connsiteY0" fmla="*/ 4768 h 14488"/>
              <a:gd name="connsiteX1" fmla="*/ 10000 w 10000"/>
              <a:gd name="connsiteY1" fmla="*/ 0 h 14488"/>
              <a:gd name="connsiteX2" fmla="*/ 9987 w 10000"/>
              <a:gd name="connsiteY2" fmla="*/ 14487 h 14488"/>
              <a:gd name="connsiteX3" fmla="*/ 64 w 10000"/>
              <a:gd name="connsiteY3" fmla="*/ 14488 h 14488"/>
              <a:gd name="connsiteX4" fmla="*/ 0 w 10000"/>
              <a:gd name="connsiteY4" fmla="*/ 4768 h 14488"/>
              <a:gd name="connsiteX0" fmla="*/ 0 w 10000"/>
              <a:gd name="connsiteY0" fmla="*/ 4768 h 14488"/>
              <a:gd name="connsiteX1" fmla="*/ 10000 w 10000"/>
              <a:gd name="connsiteY1" fmla="*/ 0 h 14488"/>
              <a:gd name="connsiteX2" fmla="*/ 9987 w 10000"/>
              <a:gd name="connsiteY2" fmla="*/ 14487 h 14488"/>
              <a:gd name="connsiteX3" fmla="*/ 51 w 10000"/>
              <a:gd name="connsiteY3" fmla="*/ 14488 h 14488"/>
              <a:gd name="connsiteX4" fmla="*/ 0 w 10000"/>
              <a:gd name="connsiteY4" fmla="*/ 4768 h 14488"/>
              <a:gd name="connsiteX0" fmla="*/ 0 w 10000"/>
              <a:gd name="connsiteY0" fmla="*/ 4768 h 14488"/>
              <a:gd name="connsiteX1" fmla="*/ 10000 w 10000"/>
              <a:gd name="connsiteY1" fmla="*/ 0 h 14488"/>
              <a:gd name="connsiteX2" fmla="*/ 9987 w 10000"/>
              <a:gd name="connsiteY2" fmla="*/ 14487 h 14488"/>
              <a:gd name="connsiteX3" fmla="*/ 38 w 10000"/>
              <a:gd name="connsiteY3" fmla="*/ 14488 h 14488"/>
              <a:gd name="connsiteX4" fmla="*/ 0 w 10000"/>
              <a:gd name="connsiteY4" fmla="*/ 4768 h 14488"/>
              <a:gd name="connsiteX0" fmla="*/ 0 w 10000"/>
              <a:gd name="connsiteY0" fmla="*/ 4768 h 14488"/>
              <a:gd name="connsiteX1" fmla="*/ 10000 w 10000"/>
              <a:gd name="connsiteY1" fmla="*/ 0 h 14488"/>
              <a:gd name="connsiteX2" fmla="*/ 9987 w 10000"/>
              <a:gd name="connsiteY2" fmla="*/ 14487 h 14488"/>
              <a:gd name="connsiteX3" fmla="*/ 12 w 10000"/>
              <a:gd name="connsiteY3" fmla="*/ 14488 h 14488"/>
              <a:gd name="connsiteX4" fmla="*/ 0 w 10000"/>
              <a:gd name="connsiteY4" fmla="*/ 4768 h 14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4488">
                <a:moveTo>
                  <a:pt x="0" y="4768"/>
                </a:moveTo>
                <a:lnTo>
                  <a:pt x="10000" y="0"/>
                </a:lnTo>
                <a:cubicBezTo>
                  <a:pt x="9996" y="4825"/>
                  <a:pt x="9991" y="9662"/>
                  <a:pt x="9987" y="14487"/>
                </a:cubicBezTo>
                <a:lnTo>
                  <a:pt x="12" y="14488"/>
                </a:lnTo>
                <a:cubicBezTo>
                  <a:pt x="-1" y="11239"/>
                  <a:pt x="13" y="8017"/>
                  <a:pt x="0" y="47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B1358-DFF4-4D5D-BF19-911E5E25F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sk-SK" dirty="0" smtClean="0"/>
              <a:t>Úloha riadenia prístupu k médiu:</a:t>
            </a:r>
          </a:p>
          <a:p>
            <a:pPr lvl="1">
              <a:lnSpc>
                <a:spcPct val="80000"/>
              </a:lnSpc>
            </a:pPr>
            <a:r>
              <a:rPr lang="sk-SK" dirty="0" smtClean="0"/>
              <a:t>Ak máme zdieľané médium s viacerými uzlami, v </a:t>
            </a:r>
            <a:r>
              <a:rPr lang="sk-SK" b="1" dirty="0" smtClean="0">
                <a:solidFill>
                  <a:srgbClr val="FF0000"/>
                </a:solidFill>
              </a:rPr>
              <a:t>AKOM</a:t>
            </a:r>
            <a:r>
              <a:rPr lang="sk-SK" dirty="0" smtClean="0"/>
              <a:t> poradí budú tieto zariadenia komunikovať?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sk-SK" b="1" dirty="0" smtClean="0"/>
              <a:t>Deterministické</a:t>
            </a:r>
            <a:r>
              <a:rPr lang="sk-SK" dirty="0" smtClean="0"/>
              <a:t> (riadené) prístupové metódy</a:t>
            </a:r>
          </a:p>
          <a:p>
            <a:pPr lvl="1">
              <a:lnSpc>
                <a:spcPct val="80000"/>
              </a:lnSpc>
            </a:pPr>
            <a:r>
              <a:rPr lang="sk-SK" dirty="0" smtClean="0"/>
              <a:t>Stanovením presných pravidiel zvolíme pevné poradie, v akom zariadenia odosielajú rámce.</a:t>
            </a:r>
          </a:p>
          <a:p>
            <a:pPr lvl="1">
              <a:lnSpc>
                <a:spcPct val="80000"/>
              </a:lnSpc>
            </a:pPr>
            <a:r>
              <a:rPr lang="sk-SK" dirty="0" smtClean="0">
                <a:solidFill>
                  <a:srgbClr val="00B050"/>
                </a:solidFill>
              </a:rPr>
              <a:t>Výhody</a:t>
            </a:r>
            <a:r>
              <a:rPr lang="sk-SK" dirty="0" smtClean="0"/>
              <a:t>: vždy bude vysielať len jedno zariadenie </a:t>
            </a:r>
            <a:r>
              <a:rPr lang="sk-SK" dirty="0" smtClean="0">
                <a:sym typeface="Wingdings" panose="05000000000000000000" pitchFamily="2" charset="2"/>
              </a:rPr>
              <a:t> </a:t>
            </a:r>
            <a:r>
              <a:rPr lang="sk-SK" dirty="0" smtClean="0"/>
              <a:t>správy rôznych uzlov sa nemôžu pomiešať.</a:t>
            </a:r>
          </a:p>
          <a:p>
            <a:pPr lvl="1">
              <a:lnSpc>
                <a:spcPct val="80000"/>
              </a:lnSpc>
            </a:pPr>
            <a:r>
              <a:rPr lang="sk-SK" dirty="0" smtClean="0">
                <a:solidFill>
                  <a:srgbClr val="FF0000"/>
                </a:solidFill>
              </a:rPr>
              <a:t>Nevýhody</a:t>
            </a:r>
            <a:r>
              <a:rPr lang="sk-SK" dirty="0" smtClean="0"/>
              <a:t>: zložitá a často neefektívna realizácia.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sk-SK" b="1" dirty="0" smtClean="0"/>
              <a:t>Stochastické</a:t>
            </a:r>
            <a:r>
              <a:rPr lang="sk-SK" dirty="0" smtClean="0"/>
              <a:t> (náhodné) prístupové metódy</a:t>
            </a:r>
          </a:p>
          <a:p>
            <a:pPr lvl="1">
              <a:lnSpc>
                <a:spcPct val="80000"/>
              </a:lnSpc>
            </a:pPr>
            <a:r>
              <a:rPr lang="sk-SK" dirty="0" smtClean="0"/>
              <a:t>Zariadenie začne vysielať, ak nepočuje rozprávať iné zariadenia v sieti.</a:t>
            </a:r>
          </a:p>
          <a:p>
            <a:pPr lvl="1">
              <a:lnSpc>
                <a:spcPct val="80000"/>
              </a:lnSpc>
            </a:pPr>
            <a:r>
              <a:rPr lang="sk-SK" dirty="0" smtClean="0">
                <a:solidFill>
                  <a:srgbClr val="00B050"/>
                </a:solidFill>
              </a:rPr>
              <a:t>Výhody</a:t>
            </a:r>
            <a:r>
              <a:rPr lang="sk-SK" dirty="0" smtClean="0"/>
              <a:t>: jednoduchšia realizácia</a:t>
            </a:r>
          </a:p>
          <a:p>
            <a:pPr lvl="1">
              <a:lnSpc>
                <a:spcPct val="80000"/>
              </a:lnSpc>
            </a:pPr>
            <a:r>
              <a:rPr lang="sk-SK" dirty="0" smtClean="0">
                <a:solidFill>
                  <a:srgbClr val="FF0000"/>
                </a:solidFill>
              </a:rPr>
              <a:t>Nevýhody</a:t>
            </a:r>
            <a:r>
              <a:rPr lang="sk-SK" dirty="0" smtClean="0"/>
              <a:t>: ak začnú súčasne vysielať dve zariadenia, ich správy sa pomiešajú </a:t>
            </a:r>
            <a:r>
              <a:rPr lang="sk-SK" dirty="0" smtClean="0">
                <a:sym typeface="Wingdings" panose="05000000000000000000" pitchFamily="2" charset="2"/>
              </a:rPr>
              <a:t> prenos musíme zopakovať.</a:t>
            </a:r>
            <a:endParaRPr lang="en-US" dirty="0" smtClean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DD81E-9BEA-451B-97F5-FDAE3D1F4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2FAD6-6411-42DC-8BC5-F549E347F0C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EFEC49ED-0AEC-4978-BF11-E53BD041382E}"/>
              </a:ext>
            </a:extLst>
          </p:cNvPr>
          <p:cNvSpPr/>
          <p:nvPr/>
        </p:nvSpPr>
        <p:spPr>
          <a:xfrm>
            <a:off x="0" y="402833"/>
            <a:ext cx="8741790" cy="933251"/>
          </a:xfrm>
          <a:custGeom>
            <a:avLst/>
            <a:gdLst>
              <a:gd name="connsiteX0" fmla="*/ 0 w 12192000"/>
              <a:gd name="connsiteY0" fmla="*/ 0 h 933251"/>
              <a:gd name="connsiteX1" fmla="*/ 12192000 w 12192000"/>
              <a:gd name="connsiteY1" fmla="*/ 0 h 933251"/>
              <a:gd name="connsiteX2" fmla="*/ 12192000 w 12192000"/>
              <a:gd name="connsiteY2" fmla="*/ 933251 h 933251"/>
              <a:gd name="connsiteX3" fmla="*/ 0 w 12192000"/>
              <a:gd name="connsiteY3" fmla="*/ 933251 h 933251"/>
              <a:gd name="connsiteX4" fmla="*/ 0 w 12192000"/>
              <a:gd name="connsiteY4" fmla="*/ 0 h 933251"/>
              <a:gd name="connsiteX0" fmla="*/ 0 w 12192000"/>
              <a:gd name="connsiteY0" fmla="*/ 0 h 933251"/>
              <a:gd name="connsiteX1" fmla="*/ 12192000 w 12192000"/>
              <a:gd name="connsiteY1" fmla="*/ 0 h 933251"/>
              <a:gd name="connsiteX2" fmla="*/ 8741790 w 12192000"/>
              <a:gd name="connsiteY2" fmla="*/ 933251 h 933251"/>
              <a:gd name="connsiteX3" fmla="*/ 0 w 12192000"/>
              <a:gd name="connsiteY3" fmla="*/ 933251 h 933251"/>
              <a:gd name="connsiteX4" fmla="*/ 0 w 12192000"/>
              <a:gd name="connsiteY4" fmla="*/ 0 h 933251"/>
              <a:gd name="connsiteX0" fmla="*/ 0 w 8741790"/>
              <a:gd name="connsiteY0" fmla="*/ 0 h 933251"/>
              <a:gd name="connsiteX1" fmla="*/ 8374145 w 8741790"/>
              <a:gd name="connsiteY1" fmla="*/ 0 h 933251"/>
              <a:gd name="connsiteX2" fmla="*/ 8741790 w 8741790"/>
              <a:gd name="connsiteY2" fmla="*/ 933251 h 933251"/>
              <a:gd name="connsiteX3" fmla="*/ 0 w 8741790"/>
              <a:gd name="connsiteY3" fmla="*/ 933251 h 933251"/>
              <a:gd name="connsiteX4" fmla="*/ 0 w 8741790"/>
              <a:gd name="connsiteY4" fmla="*/ 0 h 933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41790" h="933251">
                <a:moveTo>
                  <a:pt x="0" y="0"/>
                </a:moveTo>
                <a:lnTo>
                  <a:pt x="8374145" y="0"/>
                </a:lnTo>
                <a:lnTo>
                  <a:pt x="8741790" y="933251"/>
                </a:lnTo>
                <a:lnTo>
                  <a:pt x="0" y="933251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6AE61AF-2F69-41B7-8117-BCFC97AB2252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sk-SK" dirty="0" smtClean="0"/>
              <a:t>Riadenie prístupu k médiu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95D7E52-1A1F-417D-92DA-F5997CB163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sk-SK" dirty="0"/>
              <a:t>Spojová vrstva: Na čo slúžia MAC adresy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176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sk-SK" dirty="0" smtClean="0"/>
              <a:t>Rámce rôznych spojových technológií sa môžu odlišovať v detailoch, ale ich všeobecný formát je vždy </a:t>
            </a:r>
            <a:r>
              <a:rPr lang="sk-SK" u="sng" dirty="0" smtClean="0"/>
              <a:t>rovnaký</a:t>
            </a:r>
            <a:r>
              <a:rPr lang="sk-SK" dirty="0" smtClean="0"/>
              <a:t>.</a:t>
            </a:r>
          </a:p>
          <a:p>
            <a:pPr lvl="1"/>
            <a:r>
              <a:rPr lang="sk-SK" b="1" dirty="0" smtClean="0"/>
              <a:t>Hlavička</a:t>
            </a:r>
            <a:r>
              <a:rPr lang="sk-SK" dirty="0" smtClean="0"/>
              <a:t> obsahuje adresové informácie, druh dát prenášaných v tele, prípadne dĺžku celého rámca a riadiace informácie, napr. typ rámca.</a:t>
            </a:r>
          </a:p>
          <a:p>
            <a:pPr lvl="1"/>
            <a:r>
              <a:rPr lang="sk-SK" b="1" dirty="0" smtClean="0"/>
              <a:t>Päta</a:t>
            </a:r>
            <a:r>
              <a:rPr lang="sk-SK" dirty="0" smtClean="0"/>
              <a:t> obsahuje kontrolný súčet.</a:t>
            </a:r>
          </a:p>
          <a:p>
            <a:pPr lvl="1"/>
            <a:r>
              <a:rPr lang="sk-SK" dirty="0" smtClean="0"/>
              <a:t>Hlavička a päta obsahujú aj technologické pole, ktoré označuje začiatok a koniec rámca, aby sme vedeli odlíšiť susedné rámce. </a:t>
            </a:r>
          </a:p>
          <a:p>
            <a:endParaRPr lang="sk-SK" dirty="0" smtClean="0"/>
          </a:p>
          <a:p>
            <a:endParaRPr lang="sk-SK" dirty="0"/>
          </a:p>
          <a:p>
            <a:endParaRPr lang="sk-SK" dirty="0" smtClean="0"/>
          </a:p>
          <a:p>
            <a:endParaRPr lang="sk-SK" dirty="0"/>
          </a:p>
          <a:p>
            <a:endParaRPr lang="sk-SK" dirty="0" smtClean="0"/>
          </a:p>
          <a:p>
            <a:endParaRPr lang="sk-SK" dirty="0"/>
          </a:p>
          <a:p>
            <a:endParaRPr lang="sk-SK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2FAD6-6411-42DC-8BC5-F549E347F0CA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sk-SK" dirty="0" smtClean="0"/>
              <a:t>Všeobecná štruktúra rámcov spojovej vrstvy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sk-SK" dirty="0"/>
              <a:t>Spojová vrstva: Na čo slúžia MAC adresy</a:t>
            </a:r>
            <a:r>
              <a:rPr lang="en-US" dirty="0"/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1194447" y="2306455"/>
            <a:ext cx="120770" cy="715993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194447" y="3079482"/>
            <a:ext cx="120770" cy="276460"/>
          </a:xfrm>
          <a:prstGeom prst="rect">
            <a:avLst/>
          </a:prstGeom>
          <a:solidFill>
            <a:srgbClr val="92D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360" y="4078625"/>
            <a:ext cx="8733301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6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  <a:alpha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ív balík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ív balík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2603</TotalTime>
  <Words>3257</Words>
  <Application>Microsoft Office PowerPoint</Application>
  <PresentationFormat>Širokouhlá</PresentationFormat>
  <Paragraphs>353</Paragraphs>
  <Slides>26</Slides>
  <Notes>25</Notes>
  <HiddenSlides>0</HiddenSlides>
  <MMClips>0</MMClips>
  <ScaleCrop>false</ScaleCrop>
  <HeadingPairs>
    <vt:vector size="6" baseType="variant">
      <vt:variant>
        <vt:lpstr>Použité písma</vt:lpstr>
      </vt:variant>
      <vt:variant>
        <vt:i4>5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Consolas</vt:lpstr>
      <vt:lpstr>Wingdings</vt:lpstr>
      <vt:lpstr>Office Theme</vt:lpstr>
      <vt:lpstr>Spojová vrstva</vt:lpstr>
      <vt:lpstr>11 – Spojová vrstva: Na čo slúžia MAC adresy.</vt:lpstr>
      <vt:lpstr>11 – Spojová vrstva: Na čo slúžia MAC adresy.</vt:lpstr>
      <vt:lpstr>11 – Spojová vrstva: Na čo slúžia MAC adresy.</vt:lpstr>
      <vt:lpstr>11 – Spojová vrstva: Na čo slúžia MAC adresy.</vt:lpstr>
      <vt:lpstr>11 – Spojová vrstva: Na čo slúžia MAC adresy.</vt:lpstr>
      <vt:lpstr>11 – Spojová vrstva: Na čo slúžia MAC adresy.</vt:lpstr>
      <vt:lpstr>11 – Spojová vrstva: Na čo slúžia MAC adresy.</vt:lpstr>
      <vt:lpstr>11 – Spojová vrstva: Na čo slúžia MAC adresy.</vt:lpstr>
      <vt:lpstr>11 – Spojová vrstva: Na čo slúžia MAC adresy.</vt:lpstr>
      <vt:lpstr>11 – Spojová vrstva: Na čo slúžia MAC adresy.</vt:lpstr>
      <vt:lpstr>11 – Spojová vrstva: Na čo slúžia MAC adresy.</vt:lpstr>
      <vt:lpstr>11 – Spojová vrstva: Na čo slúžia MAC adresy.</vt:lpstr>
      <vt:lpstr>11 – Spojová vrstva: Na čo slúžia MAC adresy.</vt:lpstr>
      <vt:lpstr>11 – Spojová vrstva: Na čo slúžia MAC adresy.</vt:lpstr>
      <vt:lpstr>11 – Spojová vrstva: Na čo slúžia MAC adresy.</vt:lpstr>
      <vt:lpstr>11 – Spojová vrstva: Na čo slúžia MAC adresy.</vt:lpstr>
      <vt:lpstr>11 – Spojová vrstva: Na čo slúžia MAC adresy.</vt:lpstr>
      <vt:lpstr>11 – Spojová vrstva: Na čo slúžia MAC adresy.</vt:lpstr>
      <vt:lpstr>11 – Spojová vrstva: Na čo slúžia MAC adresy.</vt:lpstr>
      <vt:lpstr>11 – Spojová vrstva: Na čo slúžia MAC adresy.</vt:lpstr>
      <vt:lpstr>11 – Spojová vrstva: Na čo slúžia MAC adresy.</vt:lpstr>
      <vt:lpstr>11 – Spojová vrstva: Na čo slúžia MAC adresy.</vt:lpstr>
      <vt:lpstr>11 – Spojová vrstva: Na čo slúžia MAC adresy.</vt:lpstr>
      <vt:lpstr>11 – Spojová vrstva: Na čo slúžia MAC adresy.</vt:lpstr>
      <vt:lpstr>Prezentácia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Objavujeme</dc:title>
  <dc:creator>Ondrej Kainz</dc:creator>
  <cp:lastModifiedBy>hrabovsky</cp:lastModifiedBy>
  <cp:revision>325</cp:revision>
  <dcterms:created xsi:type="dcterms:W3CDTF">2017-08-13T17:49:07Z</dcterms:created>
  <dcterms:modified xsi:type="dcterms:W3CDTF">2019-09-12T20:07:16Z</dcterms:modified>
</cp:coreProperties>
</file>